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56" r:id="rId2"/>
    <p:sldId id="260" r:id="rId3"/>
    <p:sldId id="261" r:id="rId4"/>
    <p:sldId id="268" r:id="rId5"/>
    <p:sldId id="265" r:id="rId6"/>
    <p:sldId id="267" r:id="rId7"/>
    <p:sldId id="263" r:id="rId8"/>
    <p:sldId id="264" r:id="rId9"/>
    <p:sldId id="266" r:id="rId1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3316" autoAdjust="0"/>
  </p:normalViewPr>
  <p:slideViewPr>
    <p:cSldViewPr snapToGrid="0" showGuides="1">
      <p:cViewPr varScale="1">
        <p:scale>
          <a:sx n="110" d="100"/>
          <a:sy n="110" d="100"/>
        </p:scale>
        <p:origin x="45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32C2B75-F049-47B7-9EBB-3EA1E818F1C3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28EB30CE-1905-4654-AE8C-EB33541BC3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544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1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093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Roughly 17% of the city’s population but approximately 21% of major crime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Nearly 20K index crimes and over 53K arrests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 Homicides in 2000.  72 last year. 62% decline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(673 Homicides in 2000 in NYC; 292 last year)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 took office in 2016 after BXDA after one DA for over 25 years. Prior DA had no computer on his desk, office structure hadn’t changed</a:t>
            </a:r>
            <a:r>
              <a:rPr lang="en-US" baseline="0" dirty="0" smtClean="0"/>
              <a:t> much in decades, very little collaboration with other agencies and a not great relationship with NYPD.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do you do</a:t>
            </a:r>
            <a:r>
              <a:rPr lang="en-US" baseline="0" dirty="0" smtClean="0"/>
              <a:t> when you inherit an office that can’t support an innovators vision? Lacking infrastructure and reticent to make changes. Where there’s a will there’s a way.</a:t>
            </a:r>
          </a:p>
          <a:p>
            <a:endParaRPr lang="en-US" dirty="0" smtClean="0"/>
          </a:p>
          <a:p>
            <a:r>
              <a:rPr lang="en-US" dirty="0" smtClean="0"/>
              <a:t>Pursuing</a:t>
            </a:r>
            <a:r>
              <a:rPr lang="en-US" baseline="0" dirty="0" smtClean="0"/>
              <a:t> Justice with Integrity. How to get there</a:t>
            </a:r>
            <a:endParaRPr lang="en-US" dirty="0" smtClean="0"/>
          </a:p>
          <a:p>
            <a:r>
              <a:rPr lang="en-US" dirty="0" smtClean="0"/>
              <a:t>Vertical Prosecution:</a:t>
            </a:r>
            <a:r>
              <a:rPr lang="en-US" baseline="0" dirty="0" smtClean="0"/>
              <a:t> Reducing Delays, Responsiveness to community, infusing cases with intelligence</a:t>
            </a:r>
          </a:p>
          <a:p>
            <a:r>
              <a:rPr lang="en-US" baseline="0" dirty="0" smtClean="0"/>
              <a:t>CSU</a:t>
            </a:r>
          </a:p>
          <a:p>
            <a:r>
              <a:rPr lang="en-US" baseline="0" dirty="0" smtClean="0"/>
              <a:t>ATI</a:t>
            </a:r>
          </a:p>
          <a:p>
            <a:r>
              <a:rPr lang="en-US" baseline="0" dirty="0" smtClean="0"/>
              <a:t>Conviction Integrity</a:t>
            </a:r>
          </a:p>
          <a:p>
            <a:r>
              <a:rPr lang="en-US" baseline="0" dirty="0" smtClean="0"/>
              <a:t>Rikers Island Prosecution Bureau</a:t>
            </a:r>
          </a:p>
          <a:p>
            <a:r>
              <a:rPr lang="en-US" baseline="0" dirty="0" smtClean="0"/>
              <a:t>Bail Reform</a:t>
            </a:r>
          </a:p>
          <a:p>
            <a:r>
              <a:rPr lang="en-US" baseline="0" dirty="0" smtClean="0"/>
              <a:t>Misdemeanor Charging</a:t>
            </a:r>
          </a:p>
          <a:p>
            <a:r>
              <a:rPr lang="en-US" baseline="0" dirty="0" smtClean="0"/>
              <a:t>Re-Entry Initiative</a:t>
            </a:r>
          </a:p>
          <a:p>
            <a:r>
              <a:rPr lang="en-US" baseline="0" dirty="0" smtClean="0"/>
              <a:t>Technical Investigations Unit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97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4512207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Out of Date Tech</a:t>
            </a:r>
            <a:r>
              <a:rPr lang="en-US" dirty="0" smtClean="0">
                <a:latin typeface="Georgia" panose="02040502050405020303" pitchFamily="18" charset="0"/>
              </a:rPr>
              <a:t>:</a:t>
            </a:r>
            <a:r>
              <a:rPr lang="en-US" baseline="0" dirty="0" smtClean="0">
                <a:latin typeface="Georgia" panose="02040502050405020303" pitchFamily="18" charset="0"/>
              </a:rPr>
              <a:t> 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Homegrown </a:t>
            </a:r>
            <a:r>
              <a:rPr lang="en-US" dirty="0" smtClean="0">
                <a:latin typeface="Georgia" panose="02040502050405020303" pitchFamily="18" charset="0"/>
              </a:rPr>
              <a:t>case management systems that can tell you only where a case is in the office</a:t>
            </a:r>
            <a:r>
              <a:rPr lang="en-US" baseline="0" dirty="0" smtClean="0">
                <a:latin typeface="Georgia" panose="02040502050405020303" pitchFamily="18" charset="0"/>
              </a:rPr>
              <a:t> 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Too </a:t>
            </a:r>
            <a:r>
              <a:rPr lang="en-US" baseline="0" dirty="0" smtClean="0">
                <a:latin typeface="Georgia" panose="02040502050405020303" pitchFamily="18" charset="0"/>
              </a:rPr>
              <a:t>many databases and buckets of info not speaking to each other</a:t>
            </a:r>
            <a:endParaRPr lang="en-US" dirty="0" smtClean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No </a:t>
            </a:r>
            <a:r>
              <a:rPr lang="en-US" dirty="0" smtClean="0">
                <a:latin typeface="Georgia" panose="02040502050405020303" pitchFamily="18" charset="0"/>
              </a:rPr>
              <a:t>accurate reporting or analytics</a:t>
            </a:r>
            <a:r>
              <a:rPr lang="en-US" baseline="0" dirty="0" smtClean="0">
                <a:latin typeface="Georgia" panose="02040502050405020303" pitchFamily="18" charset="0"/>
              </a:rPr>
              <a:t> built into system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Programmers </a:t>
            </a:r>
            <a:r>
              <a:rPr lang="en-US" baseline="0" dirty="0" smtClean="0">
                <a:latin typeface="Georgia" panose="02040502050405020303" pitchFamily="18" charset="0"/>
              </a:rPr>
              <a:t>building tools without plan</a:t>
            </a:r>
            <a:endParaRPr lang="en-US" dirty="0" smtClean="0">
              <a:latin typeface="Georgia" panose="02040502050405020303" pitchFamily="18" charset="0"/>
            </a:endParaRPr>
          </a:p>
          <a:p>
            <a:endParaRPr lang="en-US" dirty="0" smtClean="0">
              <a:latin typeface="Georgia" panose="02040502050405020303" pitchFamily="18" charset="0"/>
            </a:endParaRPr>
          </a:p>
          <a:p>
            <a:r>
              <a:rPr lang="en-US" b="1" dirty="0" smtClean="0">
                <a:latin typeface="Georgia" panose="02040502050405020303" pitchFamily="18" charset="0"/>
              </a:rPr>
              <a:t>Reliance on Court Data</a:t>
            </a:r>
            <a:r>
              <a:rPr lang="en-US" dirty="0" smtClean="0">
                <a:latin typeface="Georgia" panose="02040502050405020303" pitchFamily="18" charset="0"/>
              </a:rPr>
              <a:t>: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Disposition</a:t>
            </a:r>
            <a:r>
              <a:rPr lang="en-US" baseline="0" dirty="0" smtClean="0">
                <a:latin typeface="Georgia" panose="02040502050405020303" pitchFamily="18" charset="0"/>
              </a:rPr>
              <a:t> Data &amp; Policies relating to bail, sentences, diversions is based on OCA data and coded in ways that are no longer clear and not always </a:t>
            </a:r>
            <a:r>
              <a:rPr lang="en-US" baseline="0" dirty="0" smtClean="0">
                <a:latin typeface="Georgia" panose="02040502050405020303" pitchFamily="18" charset="0"/>
              </a:rPr>
              <a:t>accurate</a:t>
            </a:r>
          </a:p>
          <a:p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="1" baseline="0" dirty="0" smtClean="0">
                <a:latin typeface="Georgia" panose="02040502050405020303" pitchFamily="18" charset="0"/>
              </a:rPr>
              <a:t>Strategic Plan for Data/Anecdotes not equaling policy</a:t>
            </a:r>
          </a:p>
          <a:p>
            <a:pPr defTabSz="924916">
              <a:defRPr/>
            </a:pPr>
            <a:r>
              <a:rPr lang="en-US" dirty="0" smtClean="0">
                <a:latin typeface="Georgia" panose="02040502050405020303" pitchFamily="18" charset="0"/>
              </a:rPr>
              <a:t>Why are we doing what we are doing and how can data help us make justice </a:t>
            </a:r>
            <a:r>
              <a:rPr lang="en-US" baseline="0" dirty="0" smtClean="0">
                <a:latin typeface="Georgia" panose="02040502050405020303" pitchFamily="18" charset="0"/>
              </a:rPr>
              <a:t>policies. We did not have the tools to do this.</a:t>
            </a:r>
          </a:p>
          <a:p>
            <a:pPr defTabSz="924916">
              <a:defRPr/>
            </a:pPr>
            <a:r>
              <a:rPr lang="en-US" baseline="0" dirty="0" smtClean="0">
                <a:latin typeface="Georgia" panose="02040502050405020303" pitchFamily="18" charset="0"/>
              </a:rPr>
              <a:t>Example: disposition policies based on what DA said was policy – trust but verify</a:t>
            </a:r>
          </a:p>
          <a:p>
            <a:pPr defTabSz="924916">
              <a:defRPr/>
            </a:pPr>
            <a:r>
              <a:rPr lang="en-US" baseline="0" dirty="0" smtClean="0">
                <a:latin typeface="Georgia" panose="02040502050405020303" pitchFamily="18" charset="0"/>
              </a:rPr>
              <a:t>Example: </a:t>
            </a:r>
            <a:r>
              <a:rPr lang="en-US" dirty="0" smtClean="0">
                <a:latin typeface="Georgia" panose="02040502050405020303" pitchFamily="18" charset="0"/>
              </a:rPr>
              <a:t>Arrest Alert System – decent program,</a:t>
            </a:r>
            <a:r>
              <a:rPr lang="en-US" baseline="0" dirty="0" smtClean="0">
                <a:latin typeface="Georgia" panose="02040502050405020303" pitchFamily="18" charset="0"/>
              </a:rPr>
              <a:t> not utilized strategically</a:t>
            </a:r>
            <a:endParaRPr lang="en-US" dirty="0" smtClean="0">
              <a:latin typeface="Georgia" panose="02040502050405020303" pitchFamily="18" charset="0"/>
            </a:endParaRPr>
          </a:p>
          <a:p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="1" baseline="0" dirty="0" smtClean="0">
                <a:latin typeface="Georgia" panose="02040502050405020303" pitchFamily="18" charset="0"/>
              </a:rPr>
              <a:t>Transparency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Inability to share data and outcomes with other agencies and community because of lack of confidence</a:t>
            </a:r>
            <a:endParaRPr lang="en-US" dirty="0" smtClean="0">
              <a:latin typeface="Georgia" panose="02040502050405020303" pitchFamily="18" charset="0"/>
            </a:endParaRPr>
          </a:p>
          <a:p>
            <a:endParaRPr lang="en-US" dirty="0" smtClean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23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4502587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How</a:t>
            </a:r>
            <a:r>
              <a:rPr lang="en-US" b="1" baseline="0" dirty="0" smtClean="0">
                <a:latin typeface="Georgia" panose="02040502050405020303" pitchFamily="18" charset="0"/>
              </a:rPr>
              <a:t> to drive change with limited data &amp; pushing back against anecdotes</a:t>
            </a:r>
            <a:r>
              <a:rPr lang="en-US" baseline="0" dirty="0" smtClean="0">
                <a:latin typeface="Georgia" panose="02040502050405020303" pitchFamily="18" charset="0"/>
              </a:rPr>
              <a:t>: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Crime </a:t>
            </a:r>
            <a:r>
              <a:rPr lang="en-US" baseline="0" dirty="0" smtClean="0">
                <a:latin typeface="Georgia" panose="02040502050405020303" pitchFamily="18" charset="0"/>
              </a:rPr>
              <a:t>focused not case processing focused – Daily VCR with weekly crime stats + gathering data of value and mapping (NFS; </a:t>
            </a:r>
            <a:r>
              <a:rPr lang="en-US" baseline="0" dirty="0" err="1" smtClean="0">
                <a:latin typeface="Georgia" panose="02040502050405020303" pitchFamily="18" charset="0"/>
              </a:rPr>
              <a:t>BronxCAMS</a:t>
            </a:r>
            <a:r>
              <a:rPr lang="en-US" baseline="0" dirty="0" smtClean="0">
                <a:latin typeface="Georgia" panose="02040502050405020303" pitchFamily="18" charset="0"/>
              </a:rPr>
              <a:t>)</a:t>
            </a:r>
          </a:p>
          <a:p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aseline="0" dirty="0" smtClean="0">
                <a:latin typeface="Georgia" panose="02040502050405020303" pitchFamily="18" charset="0"/>
              </a:rPr>
              <a:t>1</a:t>
            </a:r>
            <a:r>
              <a:rPr lang="en-US" baseline="0" dirty="0" smtClean="0">
                <a:latin typeface="Georgia" panose="02040502050405020303" pitchFamily="18" charset="0"/>
              </a:rPr>
              <a:t>. Our office was not crime focused – how to utilize data and information to change culture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		</a:t>
            </a:r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aseline="0" dirty="0" smtClean="0">
                <a:latin typeface="Georgia" panose="02040502050405020303" pitchFamily="18" charset="0"/>
              </a:rPr>
              <a:t>2</a:t>
            </a:r>
            <a:r>
              <a:rPr lang="en-US" baseline="0" dirty="0" smtClean="0">
                <a:latin typeface="Georgia" panose="02040502050405020303" pitchFamily="18" charset="0"/>
              </a:rPr>
              <a:t>. Harnessing data coming into the office – BronxCams and video tech retrievals</a:t>
            </a:r>
          </a:p>
          <a:p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aseline="0" dirty="0" smtClean="0">
                <a:latin typeface="Georgia" panose="02040502050405020303" pitchFamily="18" charset="0"/>
              </a:rPr>
              <a:t>	</a:t>
            </a:r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aseline="0" dirty="0" smtClean="0">
                <a:latin typeface="Georgia" panose="02040502050405020303" pitchFamily="18" charset="0"/>
              </a:rPr>
              <a:t>Data </a:t>
            </a:r>
            <a:r>
              <a:rPr lang="en-US" baseline="0" dirty="0" smtClean="0">
                <a:latin typeface="Georgia" panose="02040502050405020303" pitchFamily="18" charset="0"/>
              </a:rPr>
              <a:t>collaborations with NYPD &amp; Others (MOCJ, DCJS, OCA, Parole). Get your data from others while building internal intel</a:t>
            </a:r>
          </a:p>
          <a:p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aseline="0" dirty="0" smtClean="0">
                <a:latin typeface="Georgia" panose="02040502050405020303" pitchFamily="18" charset="0"/>
              </a:rPr>
              <a:t>What </a:t>
            </a:r>
            <a:r>
              <a:rPr lang="en-US" baseline="0" dirty="0" smtClean="0">
                <a:latin typeface="Georgia" panose="02040502050405020303" pitchFamily="18" charset="0"/>
              </a:rPr>
              <a:t>does it all mean and how to get to analysis:</a:t>
            </a:r>
            <a:endParaRPr lang="en-US" dirty="0" smtClean="0">
              <a:latin typeface="Georgia" panose="02040502050405020303" pitchFamily="18" charset="0"/>
            </a:endParaRPr>
          </a:p>
          <a:p>
            <a:r>
              <a:rPr lang="en-US" dirty="0" smtClean="0">
                <a:latin typeface="Georgia" panose="02040502050405020303" pitchFamily="18" charset="0"/>
              </a:rPr>
              <a:t>1</a:t>
            </a:r>
            <a:r>
              <a:rPr lang="en-US" dirty="0" smtClean="0">
                <a:latin typeface="Georgia" panose="02040502050405020303" pitchFamily="18" charset="0"/>
              </a:rPr>
              <a:t>. </a:t>
            </a:r>
            <a:r>
              <a:rPr lang="en-US" baseline="0" dirty="0" smtClean="0">
                <a:latin typeface="Georgia" panose="02040502050405020303" pitchFamily="18" charset="0"/>
              </a:rPr>
              <a:t>Hired analysts who can quickly analyze raw data – whiz kids with spreadsheets.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2</a:t>
            </a:r>
            <a:r>
              <a:rPr lang="en-US" baseline="0" dirty="0" smtClean="0">
                <a:latin typeface="Georgia" panose="02040502050405020303" pitchFamily="18" charset="0"/>
              </a:rPr>
              <a:t>. Data Officer – need to make data a priority in prosecutors offices. Data reports internal and external to drive policy and structure (eg: Kim Foxx)</a:t>
            </a:r>
          </a:p>
          <a:p>
            <a:endParaRPr lang="en-US" baseline="0" dirty="0" smtClean="0">
              <a:latin typeface="Georgia" panose="02040502050405020303" pitchFamily="18" charset="0"/>
            </a:endParaRPr>
          </a:p>
          <a:p>
            <a:r>
              <a:rPr lang="en-US" baseline="0" dirty="0" smtClean="0">
                <a:latin typeface="Georgia" panose="02040502050405020303" pitchFamily="18" charset="0"/>
              </a:rPr>
              <a:t>Move </a:t>
            </a:r>
            <a:r>
              <a:rPr lang="en-US" baseline="0" dirty="0" smtClean="0">
                <a:latin typeface="Georgia" panose="02040502050405020303" pitchFamily="18" charset="0"/>
              </a:rPr>
              <a:t>towards off the shelf software that can reduce the buckets </a:t>
            </a:r>
            <a:r>
              <a:rPr lang="en-US" baseline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of information your IT department keeps building</a:t>
            </a:r>
          </a:p>
          <a:p>
            <a:r>
              <a:rPr lang="en-US" baseline="0" dirty="0" smtClean="0">
                <a:solidFill>
                  <a:schemeClr val="bg1"/>
                </a:solidFill>
                <a:latin typeface="Georgia" panose="02040502050405020303" pitchFamily="18" charset="0"/>
              </a:rPr>
              <a:t>	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12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4444861"/>
            <a:ext cx="5560060" cy="4415998"/>
          </a:xfrm>
        </p:spPr>
        <p:txBody>
          <a:bodyPr/>
          <a:lstStyle/>
          <a:p>
            <a:r>
              <a:rPr lang="en-US" b="1" dirty="0" smtClean="0">
                <a:latin typeface="Georgia" panose="02040502050405020303" pitchFamily="18" charset="0"/>
              </a:rPr>
              <a:t>Strategic prosecutions (more</a:t>
            </a:r>
            <a:r>
              <a:rPr lang="en-US" b="1" baseline="0" dirty="0" smtClean="0">
                <a:latin typeface="Georgia" panose="02040502050405020303" pitchFamily="18" charset="0"/>
              </a:rPr>
              <a:t> possible with vertical pros)</a:t>
            </a:r>
            <a:endParaRPr lang="en-US" b="0" dirty="0" smtClean="0">
              <a:latin typeface="Georgia" panose="02040502050405020303" pitchFamily="18" charset="0"/>
            </a:endParaRPr>
          </a:p>
          <a:p>
            <a:r>
              <a:rPr lang="en-US" b="0" dirty="0" smtClean="0">
                <a:latin typeface="Georgia" panose="02040502050405020303" pitchFamily="18" charset="0"/>
              </a:rPr>
              <a:t>1</a:t>
            </a:r>
            <a:r>
              <a:rPr lang="en-US" b="0" dirty="0" smtClean="0">
                <a:latin typeface="Georgia" panose="02040502050405020303" pitchFamily="18" charset="0"/>
              </a:rPr>
              <a:t>. Identifying the crime drivers and using tech/analysts to be prepared for their arrests (pulling from buckets)</a:t>
            </a:r>
          </a:p>
          <a:p>
            <a:r>
              <a:rPr lang="en-US" b="0" dirty="0" smtClean="0">
                <a:latin typeface="Georgia" panose="02040502050405020303" pitchFamily="18" charset="0"/>
              </a:rPr>
              <a:t>2</a:t>
            </a:r>
            <a:r>
              <a:rPr lang="en-US" b="0" dirty="0" smtClean="0">
                <a:latin typeface="Georgia" panose="02040502050405020303" pitchFamily="18" charset="0"/>
              </a:rPr>
              <a:t>. Utilizing</a:t>
            </a:r>
            <a:r>
              <a:rPr lang="en-US" b="0" baseline="0" dirty="0" smtClean="0">
                <a:latin typeface="Georgia" panose="02040502050405020303" pitchFamily="18" charset="0"/>
              </a:rPr>
              <a:t> the arrest alert system</a:t>
            </a:r>
          </a:p>
          <a:p>
            <a:r>
              <a:rPr lang="en-US" b="0" baseline="0" dirty="0" smtClean="0">
                <a:latin typeface="Georgia" panose="02040502050405020303" pitchFamily="18" charset="0"/>
              </a:rPr>
              <a:t>3</a:t>
            </a:r>
            <a:r>
              <a:rPr lang="en-US" b="0" baseline="0" dirty="0" smtClean="0">
                <a:latin typeface="Georgia" panose="02040502050405020303" pitchFamily="18" charset="0"/>
              </a:rPr>
              <a:t>. Creating a relationship with NYPD focused on pub safety</a:t>
            </a:r>
          </a:p>
          <a:p>
            <a:endParaRPr lang="en-US" b="1" dirty="0" smtClean="0">
              <a:latin typeface="Georgia" panose="02040502050405020303" pitchFamily="18" charset="0"/>
            </a:endParaRPr>
          </a:p>
          <a:p>
            <a:r>
              <a:rPr lang="en-US" b="1" dirty="0" smtClean="0">
                <a:latin typeface="Georgia" panose="02040502050405020303" pitchFamily="18" charset="0"/>
              </a:rPr>
              <a:t>Pushing boundaries of the prosecutor’s role into other public safety concerns: Opioid</a:t>
            </a:r>
            <a:r>
              <a:rPr lang="en-US" b="1" baseline="0" dirty="0" smtClean="0">
                <a:latin typeface="Georgia" panose="02040502050405020303" pitchFamily="18" charset="0"/>
              </a:rPr>
              <a:t> crisis 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1</a:t>
            </a:r>
            <a:r>
              <a:rPr lang="en-US" baseline="0" dirty="0" smtClean="0">
                <a:latin typeface="Georgia" panose="02040502050405020303" pitchFamily="18" charset="0"/>
              </a:rPr>
              <a:t>. Analyzing overdoses in the county and how that informs strategies (stats)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2</a:t>
            </a:r>
            <a:r>
              <a:rPr lang="en-US" baseline="0" dirty="0" smtClean="0">
                <a:latin typeface="Georgia" panose="02040502050405020303" pitchFamily="18" charset="0"/>
              </a:rPr>
              <a:t>. Working Group (data analysis + strategies)</a:t>
            </a:r>
          </a:p>
          <a:p>
            <a:r>
              <a:rPr lang="en-US" baseline="0" dirty="0" smtClean="0">
                <a:latin typeface="Georgia" panose="02040502050405020303" pitchFamily="18" charset="0"/>
              </a:rPr>
              <a:t>3</a:t>
            </a:r>
            <a:r>
              <a:rPr lang="en-US" baseline="0" dirty="0" smtClean="0">
                <a:latin typeface="Georgia" panose="02040502050405020303" pitchFamily="18" charset="0"/>
              </a:rPr>
              <a:t>. OAR &amp; HOPE (who is getting arrested and what’s the response)</a:t>
            </a:r>
          </a:p>
          <a:p>
            <a:endParaRPr lang="en-US" baseline="0" dirty="0" smtClean="0">
              <a:latin typeface="Georgia" panose="02040502050405020303" pitchFamily="18" charset="0"/>
            </a:endParaRPr>
          </a:p>
          <a:p>
            <a:pPr defTabSz="924916">
              <a:defRPr/>
            </a:pPr>
            <a:r>
              <a:rPr lang="en-US" b="1" dirty="0" smtClean="0">
                <a:latin typeface="Georgia" panose="02040502050405020303" pitchFamily="18" charset="0"/>
              </a:rPr>
              <a:t>Diverting individuals away from the criminal justice system and reducing collateral consequences</a:t>
            </a:r>
            <a:r>
              <a:rPr lang="en-US" dirty="0" smtClean="0">
                <a:latin typeface="Georgia" panose="02040502050405020303" pitchFamily="18" charset="0"/>
              </a:rPr>
              <a:t>: </a:t>
            </a:r>
          </a:p>
          <a:p>
            <a:pPr defTabSz="924916">
              <a:defRPr/>
            </a:pPr>
            <a:r>
              <a:rPr lang="en-US" dirty="0" smtClean="0">
                <a:latin typeface="Georgia" panose="02040502050405020303" pitchFamily="18" charset="0"/>
              </a:rPr>
              <a:t>1</a:t>
            </a:r>
            <a:r>
              <a:rPr lang="en-US" dirty="0" smtClean="0">
                <a:latin typeface="Georgia" panose="02040502050405020303" pitchFamily="18" charset="0"/>
              </a:rPr>
              <a:t>. Project</a:t>
            </a:r>
            <a:r>
              <a:rPr lang="en-US" baseline="0" dirty="0" smtClean="0">
                <a:latin typeface="Georgia" panose="02040502050405020303" pitchFamily="18" charset="0"/>
              </a:rPr>
              <a:t> Reset – neighborhood justice circles &amp; recidivism </a:t>
            </a:r>
          </a:p>
          <a:p>
            <a:pPr defTabSz="924916">
              <a:defRPr/>
            </a:pPr>
            <a:r>
              <a:rPr lang="en-US" baseline="0" dirty="0" smtClean="0">
                <a:latin typeface="Georgia" panose="02040502050405020303" pitchFamily="18" charset="0"/>
              </a:rPr>
              <a:t>2</a:t>
            </a:r>
            <a:r>
              <a:rPr lang="en-US" baseline="0" dirty="0" smtClean="0">
                <a:latin typeface="Georgia" panose="02040502050405020303" pitchFamily="18" charset="0"/>
              </a:rPr>
              <a:t>. Violence diversion - Common Justice</a:t>
            </a:r>
          </a:p>
          <a:p>
            <a:pPr defTabSz="924916">
              <a:defRPr/>
            </a:pPr>
            <a:endParaRPr lang="en-US" baseline="0" dirty="0" smtClean="0">
              <a:latin typeface="Georgia" panose="02040502050405020303" pitchFamily="18" charset="0"/>
            </a:endParaRPr>
          </a:p>
          <a:p>
            <a:pPr defTabSz="924916">
              <a:defRPr/>
            </a:pPr>
            <a:r>
              <a:rPr lang="en-US" b="1" baseline="0" dirty="0" smtClean="0">
                <a:latin typeface="Georgia" panose="02040502050405020303" pitchFamily="18" charset="0"/>
              </a:rPr>
              <a:t>Re-entry Initiative: Pre-entry + Re-entry Collaborations</a:t>
            </a:r>
          </a:p>
          <a:p>
            <a:pPr defTabSz="924916">
              <a:defRPr/>
            </a:pPr>
            <a:r>
              <a:rPr lang="en-US" b="0" baseline="0" dirty="0" smtClean="0">
                <a:latin typeface="Georgia" panose="02040502050405020303" pitchFamily="18" charset="0"/>
              </a:rPr>
              <a:t>1</a:t>
            </a:r>
            <a:r>
              <a:rPr lang="en-US" b="0" baseline="0" dirty="0" smtClean="0">
                <a:latin typeface="Georgia" panose="02040502050405020303" pitchFamily="18" charset="0"/>
              </a:rPr>
              <a:t>. Pre-entry issues like bail, sentencing policies, diversion, </a:t>
            </a:r>
          </a:p>
          <a:p>
            <a:pPr defTabSz="924916">
              <a:defRPr/>
            </a:pPr>
            <a:r>
              <a:rPr lang="en-US" b="0" baseline="0" dirty="0" smtClean="0">
                <a:latin typeface="Georgia" panose="02040502050405020303" pitchFamily="18" charset="0"/>
              </a:rPr>
              <a:t>2</a:t>
            </a:r>
            <a:r>
              <a:rPr lang="en-US" b="0" baseline="0" dirty="0" smtClean="0">
                <a:latin typeface="Georgia" panose="02040502050405020303" pitchFamily="18" charset="0"/>
              </a:rPr>
              <a:t>. Bronx Reentry Collaborative, Reentry Task Force, Resource fairs, collaboration with partners in the community + Parole</a:t>
            </a:r>
          </a:p>
          <a:p>
            <a:pPr defTabSz="924916">
              <a:defRPr/>
            </a:pPr>
            <a:r>
              <a:rPr lang="en-US" b="0" baseline="0" dirty="0" smtClean="0">
                <a:latin typeface="Georgia" panose="02040502050405020303" pitchFamily="18" charset="0"/>
              </a:rPr>
              <a:t>	</a:t>
            </a:r>
            <a:r>
              <a:rPr lang="en-US" b="0" baseline="0" dirty="0" smtClean="0">
                <a:latin typeface="Georgia" panose="02040502050405020303" pitchFamily="18" charset="0"/>
              </a:rPr>
              <a:t>a</a:t>
            </a:r>
            <a:r>
              <a:rPr lang="en-US" b="0" baseline="0" dirty="0" smtClean="0">
                <a:latin typeface="Georgia" panose="02040502050405020303" pitchFamily="18" charset="0"/>
              </a:rPr>
              <a:t>. data needs around who is coming home and how to support </a:t>
            </a:r>
            <a:r>
              <a:rPr lang="en-US" b="0" baseline="0" dirty="0" smtClean="0">
                <a:latin typeface="Georgia" panose="02040502050405020303" pitchFamily="18" charset="0"/>
              </a:rPr>
              <a:t>	their </a:t>
            </a:r>
            <a:r>
              <a:rPr lang="en-US" b="0" baseline="0" dirty="0" smtClean="0">
                <a:latin typeface="Georgia" panose="02040502050405020303" pitchFamily="18" charset="0"/>
              </a:rPr>
              <a:t>successful re-entrance</a:t>
            </a:r>
            <a:endParaRPr lang="en-US" b="1" dirty="0" smtClean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16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Resource Allocation:</a:t>
            </a:r>
            <a:endParaRPr lang="en-US" b="0" dirty="0" smtClean="0"/>
          </a:p>
          <a:p>
            <a:pPr marL="231229" indent="-231229">
              <a:buAutoNum type="arabicPeriod"/>
            </a:pPr>
            <a:r>
              <a:rPr lang="en-US" b="0" dirty="0" smtClean="0"/>
              <a:t>Structural decisions</a:t>
            </a:r>
            <a:r>
              <a:rPr lang="en-US" b="0" baseline="0" dirty="0" smtClean="0"/>
              <a:t> based on case data (an office in transition)</a:t>
            </a:r>
          </a:p>
          <a:p>
            <a:pPr marL="231229" indent="-231229">
              <a:buAutoNum type="arabicPeriod"/>
            </a:pPr>
            <a:endParaRPr lang="en-US" b="0" baseline="0" dirty="0" smtClean="0"/>
          </a:p>
          <a:p>
            <a:r>
              <a:rPr lang="en-US" b="0" baseline="0" dirty="0" smtClean="0"/>
              <a:t>Prosecution Philosophy/Redefining policies</a:t>
            </a:r>
          </a:p>
          <a:p>
            <a:pPr marL="231229" indent="-231229">
              <a:buAutoNum type="arabicPeriod"/>
            </a:pPr>
            <a:r>
              <a:rPr lang="en-US" b="0" baseline="0" dirty="0" smtClean="0"/>
              <a:t>Bail policy – how we got there</a:t>
            </a:r>
          </a:p>
          <a:p>
            <a:pPr marL="231229" indent="-231229">
              <a:buAutoNum type="arabicPeriod"/>
            </a:pPr>
            <a:r>
              <a:rPr lang="en-US" b="0" baseline="0" dirty="0" smtClean="0"/>
              <a:t>Misdemeanor charging review (charges we anecdotally believed we were no longer charging – how that impacts your tech systems)</a:t>
            </a:r>
          </a:p>
          <a:p>
            <a:pPr marL="231229" indent="-231229">
              <a:buAutoNum type="arabicPeriod"/>
            </a:pPr>
            <a:r>
              <a:rPr lang="en-US" b="0" baseline="0" dirty="0" smtClean="0"/>
              <a:t>Disposition analysis (why are we giving straight ACDS? Is there a conversation to have with NYPD re: arrest policy)</a:t>
            </a:r>
          </a:p>
          <a:p>
            <a:pPr marL="231229" indent="-231229">
              <a:buAutoNum type="arabicPeriod"/>
            </a:pPr>
            <a:r>
              <a:rPr lang="en-US" b="0" baseline="0" dirty="0" smtClean="0"/>
              <a:t>Next steps: Felony review</a:t>
            </a:r>
          </a:p>
          <a:p>
            <a:pPr marL="231229" indent="-231229">
              <a:buAutoNum type="arabicPeriod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79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B30CE-1905-4654-AE8C-EB33541BC32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711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165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06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6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53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4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92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0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70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62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7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B5A0C9D-B9E2-4B0E-8813-777270B74D18}" type="datetimeFigureOut">
              <a:rPr lang="en-US" smtClean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68BC8DA-B9D8-4419-9129-4EA298945E2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39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Prosecutorial Innovation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A VIEW FROM THE BRONX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98" y="212342"/>
            <a:ext cx="2697257" cy="26910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9755580" y="6373297"/>
            <a:ext cx="21643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eorgia" panose="02040502050405020303" pitchFamily="18" charset="0"/>
              </a:rPr>
              <a:t>November 16, 2018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92" y="6373297"/>
            <a:ext cx="5171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5</a:t>
            </a:r>
            <a:r>
              <a:rPr lang="en-US" baseline="30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 Innovation in Prosecution Summit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6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54881" y="-362464"/>
            <a:ext cx="5419785" cy="2286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Overview of the Bronx</a:t>
            </a:r>
            <a:b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en-US" u="sng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6265" y="685333"/>
            <a:ext cx="3476368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-1.4 million residents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-57 square miles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-Connected to Manhattan and Queens via waterways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-Median income is $34,299 with per capita income is $18,456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-30% of residents living in poverty</a:t>
            </a:r>
          </a:p>
          <a:p>
            <a:pPr marL="0" indent="0"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 smtClean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9" y="4475382"/>
            <a:ext cx="2191740" cy="2186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5880" y="999973"/>
            <a:ext cx="5738786" cy="5585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286" y="999973"/>
            <a:ext cx="7894757" cy="558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0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9" y="4475382"/>
            <a:ext cx="2191740" cy="2186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457200" y="594359"/>
            <a:ext cx="3200400" cy="2286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eorgia" panose="02040502050405020303" pitchFamily="18" charset="0"/>
              </a:rPr>
              <a:t>Crime in the Bronx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 smtClean="0">
                <a:latin typeface="Georgia" panose="02040502050405020303" pitchFamily="18" charset="0"/>
              </a:rPr>
              <a:t/>
            </a:r>
            <a:br>
              <a:rPr lang="en-US" dirty="0" smtClean="0">
                <a:latin typeface="Georgia" panose="02040502050405020303" pitchFamily="18" charset="0"/>
              </a:rPr>
            </a:br>
            <a:endParaRPr lang="en-US" u="sng" dirty="0"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989" y="3003454"/>
            <a:ext cx="8038011" cy="3658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6869" y="435427"/>
            <a:ext cx="74980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Georgia" panose="02040502050405020303" pitchFamily="18" charset="0"/>
              </a:rPr>
              <a:t>2018 YTD</a:t>
            </a:r>
            <a:r>
              <a:rPr lang="en-US" sz="28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	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over 75 homicides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over 210 shooting incidents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over 260 shooting victims</a:t>
            </a:r>
            <a:endParaRPr lang="en-US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7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14" y="731520"/>
            <a:ext cx="3117669" cy="331714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BXDA 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 smtClean="0">
                <a:latin typeface="Georgia" panose="02040502050405020303" pitchFamily="18" charset="0"/>
              </a:rPr>
              <a:t>2016-Present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>
                <a:latin typeface="Georgia" panose="02040502050405020303" pitchFamily="18" charset="0"/>
              </a:rPr>
              <a:t/>
            </a:r>
            <a:br>
              <a:rPr lang="en-US" dirty="0">
                <a:latin typeface="Georgia" panose="02040502050405020303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>- 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5</a:t>
            </a:r>
            <a:r>
              <a:rPr lang="en-US" sz="2200" baseline="30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th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>largest prosecutor’s office in the 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country</a:t>
            </a:r>
            <a:b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>-550 lawyers, 500 support staff</a:t>
            </a:r>
            <a:b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sz="22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9" y="4475382"/>
            <a:ext cx="2191740" cy="2186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709" y="2815257"/>
            <a:ext cx="5886994" cy="3957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0804" y="126274"/>
            <a:ext cx="24860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54881" y="-362464"/>
            <a:ext cx="5419785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Data Driven Innovation</a:t>
            </a:r>
            <a:b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en-US" u="sng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6265" y="441493"/>
            <a:ext cx="3476368" cy="5257800"/>
          </a:xfrm>
        </p:spPr>
        <p:txBody>
          <a:bodyPr/>
          <a:lstStyle/>
          <a:p>
            <a:r>
              <a:rPr lang="en-US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Challenges</a:t>
            </a:r>
            <a:r>
              <a:rPr lang="en-US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</a:t>
            </a: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>Out of date 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technology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-Reliance on court data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-Strategic plan based on data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-Anecdotes ≠ Policy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-Transparency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 smtClean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 smtClean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9" y="4475382"/>
            <a:ext cx="2191740" cy="2186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86350" y="-2686050"/>
            <a:ext cx="18473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226" y="1619925"/>
            <a:ext cx="7817732" cy="463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691" y="1619925"/>
            <a:ext cx="8073267" cy="42887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482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675" y="123646"/>
            <a:ext cx="4089873" cy="289139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8747" y="621500"/>
            <a:ext cx="2375192" cy="3159854"/>
          </a:xfrm>
          <a:prstGeom prst="rect">
            <a:avLst/>
          </a:prstGeom>
          <a:ln w="19050">
            <a:solidFill>
              <a:schemeClr val="tx1"/>
            </a:solidFill>
            <a:prstDash val="solid"/>
          </a:ln>
        </p:spPr>
      </p:pic>
      <p:sp>
        <p:nvSpPr>
          <p:cNvPr id="3" name="TextBox 2"/>
          <p:cNvSpPr txBox="1"/>
          <p:nvPr/>
        </p:nvSpPr>
        <p:spPr>
          <a:xfrm>
            <a:off x="5086350" y="-2686050"/>
            <a:ext cx="18473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675" y="3071163"/>
            <a:ext cx="3176528" cy="35908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249" y="3893590"/>
            <a:ext cx="4402470" cy="29381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7655421" y="168654"/>
            <a:ext cx="4710751" cy="905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Data Driven Innovation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en-US" u="sng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9" y="4475382"/>
            <a:ext cx="2191740" cy="2186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286265" y="441493"/>
            <a:ext cx="3476368" cy="5257800"/>
          </a:xfrm>
        </p:spPr>
        <p:txBody>
          <a:bodyPr/>
          <a:lstStyle/>
          <a:p>
            <a:r>
              <a:rPr lang="en-US" sz="22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Some Solutions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-Crime data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-Harnessing office </a:t>
            </a: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>d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ata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-Data collaborations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-Analysis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2400" dirty="0" smtClean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0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388" y="686802"/>
            <a:ext cx="5636020" cy="35198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9" y="4475382"/>
            <a:ext cx="2191740" cy="2186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5265316" y="143715"/>
            <a:ext cx="6783977" cy="9492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300" dirty="0" smtClean="0">
                <a:solidFill>
                  <a:schemeClr val="tx1"/>
                </a:solidFill>
                <a:latin typeface="Georgia" panose="02040502050405020303" pitchFamily="18" charset="0"/>
              </a:rPr>
              <a:t>Innovation &amp; Increasing Public Safety</a:t>
            </a: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en-US" u="sng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232" y="3155323"/>
            <a:ext cx="3287061" cy="34044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861" y="2103330"/>
            <a:ext cx="2984390" cy="3918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478" y="4850795"/>
            <a:ext cx="2916169" cy="1955074"/>
          </a:xfrm>
          <a:prstGeom prst="rect">
            <a:avLst/>
          </a:prstGeom>
        </p:spPr>
      </p:pic>
      <p:sp>
        <p:nvSpPr>
          <p:cNvPr id="19" name="Content Placeholder 4"/>
          <p:cNvSpPr>
            <a:spLocks noGrp="1"/>
          </p:cNvSpPr>
          <p:nvPr>
            <p:ph idx="1"/>
          </p:nvPr>
        </p:nvSpPr>
        <p:spPr>
          <a:xfrm>
            <a:off x="165463" y="441493"/>
            <a:ext cx="3597170" cy="5257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Focused Prosecutions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-Opioid </a:t>
            </a:r>
            <a:r>
              <a:rPr lang="en-US" sz="2200" dirty="0">
                <a:solidFill>
                  <a:schemeClr val="bg1"/>
                </a:solidFill>
                <a:latin typeface="Georgia" panose="02040502050405020303" pitchFamily="18" charset="0"/>
              </a:rPr>
              <a:t>Overdose Epidemic</a:t>
            </a:r>
            <a:endParaRPr lang="en-US" sz="2200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-Alternatives To Incarceration</a:t>
            </a:r>
          </a:p>
          <a:p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-Re-Entry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endParaRPr lang="en-US" sz="2400" dirty="0" smtClean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54881" y="-362464"/>
            <a:ext cx="5419785" cy="2286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  <a:t>Improving Public Policy</a:t>
            </a:r>
            <a:br>
              <a:rPr lang="en-US" dirty="0" smtClean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endParaRPr lang="en-US" u="sng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6265" y="685333"/>
            <a:ext cx="3476368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-</a:t>
            </a: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Resource allocation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-Prosecution philosophy</a:t>
            </a:r>
            <a:endParaRPr lang="en-US" sz="2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chemeClr val="bg1"/>
                </a:solidFill>
                <a:latin typeface="Georgia" panose="02040502050405020303" pitchFamily="18" charset="0"/>
              </a:rPr>
              <a:t>-Redefining policies based on current and historical analysis</a:t>
            </a:r>
          </a:p>
          <a:p>
            <a:pPr marL="0" indent="0">
              <a:buNone/>
            </a:pPr>
            <a:endParaRPr lang="en-US" sz="2200" dirty="0" smtClean="0">
              <a:latin typeface="Georgia" panose="0204050205040502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 smtClean="0"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9" y="4475382"/>
            <a:ext cx="2191740" cy="21866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793" y="1140915"/>
            <a:ext cx="3796745" cy="43977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845" y="1767761"/>
            <a:ext cx="3858095" cy="49857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852160" y="-2658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2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477912"/>
            <a:ext cx="10058400" cy="280035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Georgia" panose="02040502050405020303" pitchFamily="18" charset="0"/>
              </a:rPr>
              <a:t>Kerry Chicon, chiconke@bronxda.nyc.gov</a:t>
            </a:r>
            <a:br>
              <a:rPr lang="en-US" sz="3600" dirty="0" smtClean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Georgia" panose="02040502050405020303" pitchFamily="18" charset="0"/>
              </a:rPr>
              <a:t>Carmen Facciolo, faccioloc@bronxda.nyc.gov</a:t>
            </a:r>
            <a:endParaRPr lang="en-US" sz="36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183" y="126099"/>
            <a:ext cx="2236023" cy="223085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5092" y="6373297"/>
            <a:ext cx="51712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5</a:t>
            </a:r>
            <a:r>
              <a:rPr lang="en-US" baseline="30000" dirty="0" smtClean="0">
                <a:solidFill>
                  <a:schemeClr val="bg1"/>
                </a:solidFill>
                <a:latin typeface="Georgia" panose="02040502050405020303" pitchFamily="18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Georgia" panose="02040502050405020303" pitchFamily="18" charset="0"/>
              </a:rPr>
              <a:t> Innovation in Prosecution Summit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5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7266</TotalTime>
  <Words>785</Words>
  <Application>Microsoft Office PowerPoint</Application>
  <PresentationFormat>Widescreen</PresentationFormat>
  <Paragraphs>138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Georgia</vt:lpstr>
      <vt:lpstr>Times New Roman</vt:lpstr>
      <vt:lpstr>Retrospect</vt:lpstr>
      <vt:lpstr>Prosecutorial Innovation</vt:lpstr>
      <vt:lpstr>Overview of the Bronx  </vt:lpstr>
      <vt:lpstr>PowerPoint Presentation</vt:lpstr>
      <vt:lpstr>BXDA  2016-Present  - 5th largest prosecutor’s office in the country  -550 lawyers, 500 support staff </vt:lpstr>
      <vt:lpstr>Data Driven Innovation  </vt:lpstr>
      <vt:lpstr>PowerPoint Presentation</vt:lpstr>
      <vt:lpstr>PowerPoint Presentation</vt:lpstr>
      <vt:lpstr>Improving Public Policy  </vt:lpstr>
      <vt:lpstr>  Kerry Chicon, chiconke@bronxda.nyc.gov  Carmen Facciolo, faccioloc@bronxda.nyc.gov</vt:lpstr>
    </vt:vector>
  </TitlesOfParts>
  <Company>Bxda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Prosecutorial Innovation</dc:title>
  <dc:creator>Carmen Facciolo III</dc:creator>
  <cp:lastModifiedBy>Kerry Chicon</cp:lastModifiedBy>
  <cp:revision>47</cp:revision>
  <cp:lastPrinted>2018-11-14T14:50:41Z</cp:lastPrinted>
  <dcterms:created xsi:type="dcterms:W3CDTF">2018-09-05T14:07:40Z</dcterms:created>
  <dcterms:modified xsi:type="dcterms:W3CDTF">2018-11-14T14:50:45Z</dcterms:modified>
</cp:coreProperties>
</file>