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323" r:id="rId2"/>
    <p:sldId id="426" r:id="rId3"/>
    <p:sldId id="356" r:id="rId4"/>
    <p:sldId id="374" r:id="rId5"/>
    <p:sldId id="376" r:id="rId6"/>
    <p:sldId id="380" r:id="rId7"/>
    <p:sldId id="381" r:id="rId8"/>
    <p:sldId id="382" r:id="rId9"/>
    <p:sldId id="383" r:id="rId10"/>
    <p:sldId id="387" r:id="rId11"/>
    <p:sldId id="388" r:id="rId12"/>
    <p:sldId id="389" r:id="rId13"/>
    <p:sldId id="390" r:id="rId14"/>
    <p:sldId id="391" r:id="rId15"/>
    <p:sldId id="392" r:id="rId16"/>
    <p:sldId id="385" r:id="rId17"/>
    <p:sldId id="394" r:id="rId18"/>
    <p:sldId id="407" r:id="rId19"/>
    <p:sldId id="408" r:id="rId20"/>
    <p:sldId id="409" r:id="rId21"/>
    <p:sldId id="401" r:id="rId22"/>
    <p:sldId id="402" r:id="rId23"/>
    <p:sldId id="403" r:id="rId24"/>
    <p:sldId id="412" r:id="rId25"/>
    <p:sldId id="399" r:id="rId26"/>
    <p:sldId id="404" r:id="rId27"/>
    <p:sldId id="405" r:id="rId28"/>
    <p:sldId id="411" r:id="rId29"/>
    <p:sldId id="428" r:id="rId30"/>
    <p:sldId id="434" r:id="rId31"/>
    <p:sldId id="439" r:id="rId32"/>
    <p:sldId id="440" r:id="rId33"/>
    <p:sldId id="443" r:id="rId34"/>
    <p:sldId id="441" r:id="rId35"/>
    <p:sldId id="444" r:id="rId36"/>
    <p:sldId id="445" r:id="rId37"/>
    <p:sldId id="406" r:id="rId38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AF02"/>
    <a:srgbClr val="0629A1"/>
    <a:srgbClr val="E2AA02"/>
    <a:srgbClr val="343434"/>
    <a:srgbClr val="7E0000"/>
    <a:srgbClr val="626262"/>
    <a:srgbClr val="808080"/>
    <a:srgbClr val="FFFF00"/>
    <a:srgbClr val="C466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0290" autoAdjust="0"/>
    <p:restoredTop sz="94388" autoAdjust="0"/>
  </p:normalViewPr>
  <p:slideViewPr>
    <p:cSldViewPr>
      <p:cViewPr varScale="1">
        <p:scale>
          <a:sx n="61" d="100"/>
          <a:sy n="61" d="100"/>
        </p:scale>
        <p:origin x="27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3234" y="-108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A0E3F-C210-40C4-8A30-3E1E66889100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6FC30A-8BF3-4D21-831D-3B5788E5B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116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B6097478-5913-43A6-99B0-A1D78675E7C8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85726A60-3D70-4E92-99F8-AAEF608F3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795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26A60-3D70-4E92-99F8-AAEF608F3ED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908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26A60-3D70-4E92-99F8-AAEF608F3ED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17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26A60-3D70-4E92-99F8-AAEF608F3ED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05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44B98-9819-4997-A80E-6BB53412D13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50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26A60-3D70-4E92-99F8-AAEF608F3ED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054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26A60-3D70-4E92-99F8-AAEF608F3ED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908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26A60-3D70-4E92-99F8-AAEF608F3E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05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26A60-3D70-4E92-99F8-AAEF608F3ED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230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26A60-3D70-4E92-99F8-AAEF608F3ED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63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26A60-3D70-4E92-99F8-AAEF608F3ED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449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26A60-3D70-4E92-99F8-AAEF608F3ED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05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26A60-3D70-4E92-99F8-AAEF608F3ED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05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26A60-3D70-4E92-99F8-AAEF608F3ED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05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26A60-3D70-4E92-99F8-AAEF608F3ED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05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C3CF-BBAB-4557-B530-AB81195BD432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60A8-488A-4716-A427-70B3634F9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722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C3CF-BBAB-4557-B530-AB81195BD432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60A8-488A-4716-A427-70B3634F9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22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C3CF-BBAB-4557-B530-AB81195BD432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60A8-488A-4716-A427-70B3634F9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253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C3CF-BBAB-4557-B530-AB81195BD432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60A8-488A-4716-A427-70B3634F9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2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C3CF-BBAB-4557-B530-AB81195BD432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60A8-488A-4716-A427-70B3634F9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06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C3CF-BBAB-4557-B530-AB81195BD432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60A8-488A-4716-A427-70B3634F9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95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C3CF-BBAB-4557-B530-AB81195BD432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60A8-488A-4716-A427-70B3634F9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580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C3CF-BBAB-4557-B530-AB81195BD432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60A8-488A-4716-A427-70B3634F9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67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C3CF-BBAB-4557-B530-AB81195BD432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60A8-488A-4716-A427-70B3634F9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908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C3CF-BBAB-4557-B530-AB81195BD432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60A8-488A-4716-A427-70B3634F9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20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C3CF-BBAB-4557-B530-AB81195BD432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60A8-488A-4716-A427-70B3634F9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15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6C3CF-BBAB-4557-B530-AB81195BD432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460A8-488A-4716-A427-70B3634F9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2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219200"/>
            <a:ext cx="9144000" cy="243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74567" y="4576935"/>
            <a:ext cx="59762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Kevin R. Steele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Montgomery County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District Attorney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767255" y="1600200"/>
            <a:ext cx="1059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Officer-Involved Shootings</a:t>
            </a:r>
          </a:p>
          <a:p>
            <a:pPr algn="ctr"/>
            <a:r>
              <a:rPr lang="en-US" sz="5400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An Overview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143" r="48286" b="33017"/>
          <a:stretch/>
        </p:blipFill>
        <p:spPr>
          <a:xfrm>
            <a:off x="286603" y="4374127"/>
            <a:ext cx="1970304" cy="1975276"/>
          </a:xfrm>
          <a:prstGeom prst="rect">
            <a:avLst/>
          </a:prstGeom>
          <a:effectLst/>
        </p:spPr>
      </p:pic>
      <p:sp>
        <p:nvSpPr>
          <p:cNvPr id="4" name="Rectangle 3"/>
          <p:cNvSpPr/>
          <p:nvPr/>
        </p:nvSpPr>
        <p:spPr>
          <a:xfrm>
            <a:off x="0" y="1066800"/>
            <a:ext cx="9144000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3733800"/>
            <a:ext cx="9144000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64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4" t="40506" r="22222" b="27814"/>
          <a:stretch/>
        </p:blipFill>
        <p:spPr bwMode="auto">
          <a:xfrm>
            <a:off x="-1" y="1066800"/>
            <a:ext cx="9142349" cy="418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 flipV="1">
            <a:off x="6553200" y="5516880"/>
            <a:ext cx="2589148" cy="45719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400" y="5288340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Microsite with news release, interviews with DAs, Chiefs, citizens, mother of son killed in OIS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360528"/>
            <a:ext cx="915423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208128"/>
            <a:ext cx="9144000" cy="68579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9144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Rollout of Best Practices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046328"/>
            <a:ext cx="9154236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71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static-25.sinclairstoryline.com/resources/media/642ce0d0-ed64-438f-9cc8-3e6a0215463a-large16x9_Sumterofficersseektwosuspectsinfatalgrocerystoreshooting.jpg?151163819981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4"/>
          <a:stretch/>
        </p:blipFill>
        <p:spPr bwMode="auto">
          <a:xfrm>
            <a:off x="0" y="1143000"/>
            <a:ext cx="9144000" cy="469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705600" y="6221343"/>
            <a:ext cx="2438400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" y="58674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Press Release and Interviews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360528"/>
            <a:ext cx="915423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208128"/>
            <a:ext cx="9144000" cy="68579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1046328"/>
            <a:ext cx="9154236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9144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Rollout of Best Practices</a:t>
            </a:r>
          </a:p>
        </p:txBody>
      </p:sp>
    </p:spTree>
    <p:extLst>
      <p:ext uri="{BB962C8B-B14F-4D97-AF65-F5344CB8AC3E}">
        <p14:creationId xmlns:p14="http://schemas.microsoft.com/office/powerpoint/2010/main" val="3035542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4" t="24917" r="30576" b="14156"/>
          <a:stretch/>
        </p:blipFill>
        <p:spPr bwMode="auto">
          <a:xfrm rot="16200000">
            <a:off x="1785678" y="-1496430"/>
            <a:ext cx="5533443" cy="8983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8374117" y="6102849"/>
            <a:ext cx="685800" cy="68579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6" name="Picture 6" descr="Image result for david j arnold pennsylvania district attorney associ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676" y="950704"/>
            <a:ext cx="1780223" cy="2373630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254000" dist="63500" dir="10800000" algn="r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www.chesco.org/ImageRepository/Document?documentID=2862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4"/>
          <a:stretch/>
        </p:blipFill>
        <p:spPr bwMode="auto">
          <a:xfrm>
            <a:off x="7155105" y="3397906"/>
            <a:ext cx="1778794" cy="2364138"/>
          </a:xfrm>
          <a:prstGeom prst="rect">
            <a:avLst/>
          </a:prstGeom>
          <a:noFill/>
          <a:effectLst>
            <a:outerShdw blurRad="228600" dist="63500" dir="10800000" algn="r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5769114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OpEd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in </a:t>
            </a:r>
            <a:r>
              <a:rPr lang="en-US" sz="4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The Philadelphia Inquirer</a:t>
            </a:r>
          </a:p>
        </p:txBody>
      </p:sp>
    </p:spTree>
    <p:extLst>
      <p:ext uri="{BB962C8B-B14F-4D97-AF65-F5344CB8AC3E}">
        <p14:creationId xmlns:p14="http://schemas.microsoft.com/office/powerpoint/2010/main" val="4070258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8" t="26869" r="43776" b="47624"/>
          <a:stretch/>
        </p:blipFill>
        <p:spPr bwMode="auto">
          <a:xfrm>
            <a:off x="421828" y="152400"/>
            <a:ext cx="8388048" cy="437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1" t="57719" r="47794" b="36001"/>
          <a:stretch/>
        </p:blipFill>
        <p:spPr bwMode="auto">
          <a:xfrm>
            <a:off x="838200" y="4288221"/>
            <a:ext cx="7688520" cy="142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41" t="67977" r="45416" b="28995"/>
          <a:stretch/>
        </p:blipFill>
        <p:spPr bwMode="auto">
          <a:xfrm>
            <a:off x="6498020" y="5980878"/>
            <a:ext cx="2441028" cy="687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6818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219200"/>
            <a:ext cx="9144000" cy="403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1066800"/>
            <a:ext cx="9144000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34000"/>
            <a:ext cx="9144000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" y="1295400"/>
            <a:ext cx="8763000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Montgomery County   OIS Protocols                                </a:t>
            </a:r>
          </a:p>
          <a:p>
            <a:pPr algn="ctr">
              <a:lnSpc>
                <a:spcPct val="30000"/>
              </a:lnSpc>
            </a:pPr>
            <a:endParaRPr lang="en-US" sz="4800" i="1" dirty="0">
              <a:solidFill>
                <a:schemeClr val="tx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4800" i="1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Adopted by all Police Chiefs November 2016</a:t>
            </a:r>
            <a:endParaRPr lang="en-US" sz="4800" i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868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abclocal.go.com/content/wpvi/images/cms/2581760_1280x7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75"/>
          <a:stretch/>
        </p:blipFill>
        <p:spPr bwMode="auto">
          <a:xfrm>
            <a:off x="-23648" y="0"/>
            <a:ext cx="9144000" cy="490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67200" y="5257800"/>
            <a:ext cx="4853152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4953000"/>
            <a:ext cx="815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OIS Oct. 29, 2017</a:t>
            </a:r>
          </a:p>
          <a:p>
            <a:pPr>
              <a:lnSpc>
                <a:spcPct val="90000"/>
              </a:lnSpc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4 p.m. Sunday</a:t>
            </a:r>
          </a:p>
          <a:p>
            <a:pPr>
              <a:lnSpc>
                <a:spcPct val="90000"/>
              </a:lnSpc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King of Prussia Mall Parking Deck</a:t>
            </a:r>
          </a:p>
        </p:txBody>
      </p:sp>
    </p:spTree>
    <p:extLst>
      <p:ext uri="{BB962C8B-B14F-4D97-AF65-F5344CB8AC3E}">
        <p14:creationId xmlns:p14="http://schemas.microsoft.com/office/powerpoint/2010/main" val="1146280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age.timesherald.com/storyimage/JR/20171030/NEWS/171039979/AR/0/AR-171039979.jpg&amp;maxh=400&amp;maxw=66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1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92" r="23449"/>
          <a:stretch/>
        </p:blipFill>
        <p:spPr bwMode="auto">
          <a:xfrm>
            <a:off x="10510" y="0"/>
            <a:ext cx="9170276" cy="521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14" b="58137"/>
          <a:stretch/>
        </p:blipFill>
        <p:spPr>
          <a:xfrm>
            <a:off x="152400" y="0"/>
            <a:ext cx="2822217" cy="3110647"/>
          </a:xfrm>
          <a:prstGeom prst="rect">
            <a:avLst/>
          </a:prstGeom>
          <a:effectLst>
            <a:outerShdw blurRad="342900" dist="88900" dir="18900000" sx="102000" sy="102000" algn="bl" rotWithShape="0">
              <a:prstClr val="black"/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800600" y="5562600"/>
            <a:ext cx="4319752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5276671"/>
            <a:ext cx="8967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Investigation led by                           Montgomery County District Attorney </a:t>
            </a:r>
          </a:p>
        </p:txBody>
      </p:sp>
    </p:spTree>
    <p:extLst>
      <p:ext uri="{BB962C8B-B14F-4D97-AF65-F5344CB8AC3E}">
        <p14:creationId xmlns:p14="http://schemas.microsoft.com/office/powerpoint/2010/main" val="3141382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869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trans="20000" grainSize="15"/>
                    </a14:imgEffect>
                    <a14:imgEffect>
                      <a14:sharpenSoften amount="15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5" t="5219" r="7235" b="1739"/>
          <a:stretch/>
        </p:blipFill>
        <p:spPr bwMode="auto">
          <a:xfrm rot="16200000">
            <a:off x="1862854" y="-1140486"/>
            <a:ext cx="5607259" cy="804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5921514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Cleared Nov. 20, 2017 </a:t>
            </a:r>
          </a:p>
        </p:txBody>
      </p:sp>
      <p:sp>
        <p:nvSpPr>
          <p:cNvPr id="9" name="Rectangle 8"/>
          <p:cNvSpPr/>
          <p:nvPr/>
        </p:nvSpPr>
        <p:spPr>
          <a:xfrm flipV="1">
            <a:off x="5334000" y="6324599"/>
            <a:ext cx="3810000" cy="45719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60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2" b="14491"/>
          <a:stretch/>
        </p:blipFill>
        <p:spPr bwMode="auto">
          <a:xfrm>
            <a:off x="-7883" y="1181100"/>
            <a:ext cx="9144000" cy="4336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381000"/>
            <a:ext cx="9154236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236" y="228600"/>
            <a:ext cx="9144000" cy="68579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9906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Why the System Worked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1143000"/>
            <a:ext cx="9144000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2400" y="5628382"/>
            <a:ext cx="838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>
                <a:solidFill>
                  <a:schemeClr val="bg1">
                    <a:lumMod val="95000"/>
                  </a:schemeClr>
                </a:solidFill>
                <a:latin typeface="Georgia" panose="02040502050405020303" pitchFamily="18" charset="0"/>
              </a:rPr>
              <a:t>Large county with strong                              DA-Law Enforcement Relationship </a:t>
            </a:r>
          </a:p>
        </p:txBody>
      </p:sp>
      <p:sp>
        <p:nvSpPr>
          <p:cNvPr id="8" name="Rectangle 7"/>
          <p:cNvSpPr/>
          <p:nvPr/>
        </p:nvSpPr>
        <p:spPr>
          <a:xfrm>
            <a:off x="6019800" y="5867400"/>
            <a:ext cx="3124200" cy="45719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356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media.nbcphiladelphia.com/images/620*356/KOP+Ma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6" b="3413"/>
          <a:stretch/>
        </p:blipFill>
        <p:spPr bwMode="auto">
          <a:xfrm>
            <a:off x="1" y="1219200"/>
            <a:ext cx="9144000" cy="38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381000"/>
            <a:ext cx="9154236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236" y="228600"/>
            <a:ext cx="9144000" cy="68579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9906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Why the System Worked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1143000"/>
            <a:ext cx="9144000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7022" y="5105400"/>
            <a:ext cx="88683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County Detectives on-site                                         within minutes; handled scene and investigation overseen by DA</a:t>
            </a:r>
          </a:p>
        </p:txBody>
      </p:sp>
      <p:sp>
        <p:nvSpPr>
          <p:cNvPr id="7" name="Rectangle 6"/>
          <p:cNvSpPr/>
          <p:nvPr/>
        </p:nvSpPr>
        <p:spPr>
          <a:xfrm flipV="1">
            <a:off x="5943600" y="5334000"/>
            <a:ext cx="3213264" cy="45719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36512" y="7882"/>
            <a:ext cx="9180512" cy="5783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685800" y="5715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Georgia" panose="02040502050405020303" pitchFamily="18" charset="0"/>
              </a:rPr>
              <a:t>Montgomery County, PA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553200" y="6248400"/>
            <a:ext cx="2590800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04" y="261281"/>
            <a:ext cx="8909596" cy="600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08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81000"/>
            <a:ext cx="9154236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236" y="228600"/>
            <a:ext cx="9144000" cy="68579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9906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Why the System Worked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1143000"/>
            <a:ext cx="9144000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2400" y="5704582"/>
            <a:ext cx="838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Press conference that night                       with initial information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477000" y="5943600"/>
            <a:ext cx="2667000" cy="45719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4" t="19535" r="37310" b="34487"/>
          <a:stretch/>
        </p:blipFill>
        <p:spPr bwMode="auto">
          <a:xfrm>
            <a:off x="-30766" y="1219200"/>
            <a:ext cx="9174766" cy="445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8893" y="20574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Georgia" panose="02040502050405020303" pitchFamily="18" charset="0"/>
              </a:rPr>
              <a:t>DA Office’s with Varying  Levels of Resources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381000"/>
            <a:ext cx="9154236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236" y="228600"/>
            <a:ext cx="9144000" cy="68579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05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Challenges with PDAA’s Protocol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1143000"/>
            <a:ext cx="9144000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163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7655" y="1655380"/>
            <a:ext cx="9940159" cy="374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6000" dirty="0">
                <a:solidFill>
                  <a:schemeClr val="bg1"/>
                </a:solidFill>
                <a:latin typeface="Georgia" panose="02040502050405020303" pitchFamily="18" charset="0"/>
              </a:rPr>
              <a:t>Investigation takes time          </a:t>
            </a:r>
          </a:p>
          <a:p>
            <a:pPr>
              <a:lnSpc>
                <a:spcPct val="110000"/>
              </a:lnSpc>
            </a:pPr>
            <a:r>
              <a:rPr lang="en-US" sz="6000" dirty="0">
                <a:solidFill>
                  <a:schemeClr val="bg1"/>
                </a:solidFill>
                <a:latin typeface="Georgia" panose="02040502050405020303" pitchFamily="18" charset="0"/>
              </a:rPr>
              <a:t>   </a:t>
            </a:r>
            <a:r>
              <a:rPr lang="en-US" sz="4800" dirty="0">
                <a:solidFill>
                  <a:schemeClr val="bg1"/>
                </a:solidFill>
                <a:latin typeface="Georgia" panose="02040502050405020303" pitchFamily="18" charset="0"/>
              </a:rPr>
              <a:t>Lost time officer is out                    </a:t>
            </a:r>
          </a:p>
          <a:p>
            <a:pPr>
              <a:lnSpc>
                <a:spcPct val="110000"/>
              </a:lnSpc>
            </a:pPr>
            <a:r>
              <a:rPr lang="en-US" sz="4800" dirty="0">
                <a:solidFill>
                  <a:schemeClr val="bg1"/>
                </a:solidFill>
                <a:latin typeface="Georgia" panose="02040502050405020303" pitchFamily="18" charset="0"/>
              </a:rPr>
              <a:t>   Affects department staffing    </a:t>
            </a:r>
          </a:p>
          <a:p>
            <a:pPr>
              <a:lnSpc>
                <a:spcPct val="110000"/>
              </a:lnSpc>
            </a:pPr>
            <a:r>
              <a:rPr lang="en-US" sz="4800" dirty="0">
                <a:solidFill>
                  <a:schemeClr val="bg1"/>
                </a:solidFill>
                <a:latin typeface="Georgia" panose="02040502050405020303" pitchFamily="18" charset="0"/>
              </a:rPr>
              <a:t>   Especially multiple shooters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381000"/>
            <a:ext cx="9154236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236" y="228600"/>
            <a:ext cx="9144000" cy="68579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05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Challenges with PDAA’s Protocol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1143000"/>
            <a:ext cx="9144000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581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1066800"/>
            <a:ext cx="9144000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90500" y="2133600"/>
            <a:ext cx="876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Georgia" panose="02040502050405020303" pitchFamily="18" charset="0"/>
              </a:rPr>
              <a:t>Counties where only Pennsylvania State Police provide coverage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381000"/>
            <a:ext cx="9154236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236" y="228600"/>
            <a:ext cx="9144000" cy="68579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05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Challenges with PDAA’s Protocol</a:t>
            </a:r>
          </a:p>
        </p:txBody>
      </p:sp>
    </p:spTree>
    <p:extLst>
      <p:ext uri="{BB962C8B-B14F-4D97-AF65-F5344CB8AC3E}">
        <p14:creationId xmlns:p14="http://schemas.microsoft.com/office/powerpoint/2010/main" val="2622096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6" t="18599" r="42034" b="41888"/>
          <a:stretch/>
        </p:blipFill>
        <p:spPr bwMode="auto">
          <a:xfrm>
            <a:off x="-1" y="0"/>
            <a:ext cx="9144001" cy="5453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324600" y="6028194"/>
            <a:ext cx="2819400" cy="45719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5616714"/>
            <a:ext cx="788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Northampton County Case </a:t>
            </a:r>
          </a:p>
        </p:txBody>
      </p:sp>
    </p:spTree>
    <p:extLst>
      <p:ext uri="{BB962C8B-B14F-4D97-AF65-F5344CB8AC3E}">
        <p14:creationId xmlns:p14="http://schemas.microsoft.com/office/powerpoint/2010/main" val="1911654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43800" y="6378714"/>
            <a:ext cx="1606222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" y="5997714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District Attorney vs. State Police</a:t>
            </a:r>
          </a:p>
        </p:txBody>
      </p:sp>
      <p:pic>
        <p:nvPicPr>
          <p:cNvPr id="11266" name="Picture 2" descr="http://xeber100.com/wp-content/uploads/2017/10/4-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2"/>
          <a:stretch/>
        </p:blipFill>
        <p:spPr bwMode="auto">
          <a:xfrm>
            <a:off x="0" y="0"/>
            <a:ext cx="9150022" cy="598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020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00200"/>
            <a:ext cx="9144000" cy="403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066800"/>
            <a:ext cx="9144000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7883" y="1295400"/>
            <a:ext cx="9144000" cy="45719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0500" y="1900727"/>
            <a:ext cx="8763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PSP policy is to investigate their own OIS </a:t>
            </a: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PSP refuses to cede authority to DA</a:t>
            </a: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PSP runs investigation—clears officers</a:t>
            </a: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DA requests Grand Jury to investigate OIS</a:t>
            </a: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GJ and DA clear officers involved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09600"/>
            <a:ext cx="915423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457200"/>
            <a:ext cx="9144000" cy="68579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30480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Facts </a:t>
            </a:r>
          </a:p>
        </p:txBody>
      </p:sp>
    </p:spTree>
    <p:extLst>
      <p:ext uri="{BB962C8B-B14F-4D97-AF65-F5344CB8AC3E}">
        <p14:creationId xmlns:p14="http://schemas.microsoft.com/office/powerpoint/2010/main" val="962381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447800"/>
            <a:ext cx="9144000" cy="403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1143000"/>
            <a:ext cx="9144000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66700" y="1752600"/>
            <a:ext cx="8610600" cy="336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Grand Jury continues probe into shootings and PSP policy</a:t>
            </a:r>
          </a:p>
          <a:p>
            <a:pPr>
              <a:lnSpc>
                <a:spcPct val="30000"/>
              </a:lnSpc>
            </a:pPr>
            <a:endParaRPr lang="en-US" sz="3600" dirty="0">
              <a:solidFill>
                <a:schemeClr val="tx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PSP files motion to suppress report </a:t>
            </a:r>
          </a:p>
          <a:p>
            <a:pPr>
              <a:lnSpc>
                <a:spcPct val="30000"/>
              </a:lnSpc>
            </a:pPr>
            <a:endParaRPr lang="en-US" sz="3600" dirty="0">
              <a:solidFill>
                <a:schemeClr val="tx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Judge denied </a:t>
            </a:r>
          </a:p>
          <a:p>
            <a:pPr>
              <a:lnSpc>
                <a:spcPct val="30000"/>
              </a:lnSpc>
            </a:pPr>
            <a:endParaRPr lang="en-US" sz="3600" dirty="0">
              <a:solidFill>
                <a:schemeClr val="tx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Governor throws support to PSP policy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457200"/>
            <a:ext cx="915423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304800"/>
            <a:ext cx="9144000" cy="68579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30480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Facts </a:t>
            </a:r>
          </a:p>
        </p:txBody>
      </p:sp>
    </p:spTree>
    <p:extLst>
      <p:ext uri="{BB962C8B-B14F-4D97-AF65-F5344CB8AC3E}">
        <p14:creationId xmlns:p14="http://schemas.microsoft.com/office/powerpoint/2010/main" val="1204011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6" t="27624" r="74652" b="47966"/>
          <a:stretch/>
        </p:blipFill>
        <p:spPr bwMode="auto">
          <a:xfrm>
            <a:off x="228600" y="2729761"/>
            <a:ext cx="657881" cy="397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1" t="7964" r="37269" b="86113"/>
          <a:stretch/>
        </p:blipFill>
        <p:spPr bwMode="auto">
          <a:xfrm>
            <a:off x="0" y="76533"/>
            <a:ext cx="9144015" cy="76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8" t="31182" r="41823" b="56104"/>
          <a:stretch/>
        </p:blipFill>
        <p:spPr bwMode="auto">
          <a:xfrm>
            <a:off x="253768" y="880241"/>
            <a:ext cx="8661632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8" t="48382" r="37724" b="13766"/>
          <a:stretch/>
        </p:blipFill>
        <p:spPr bwMode="auto">
          <a:xfrm>
            <a:off x="1091968" y="2667000"/>
            <a:ext cx="774723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716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53369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12"/>
          <a:stretch/>
        </p:blipFill>
        <p:spPr>
          <a:xfrm>
            <a:off x="0" y="-87512"/>
            <a:ext cx="9144000" cy="562120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077200" y="5943600"/>
            <a:ext cx="1072821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6200" y="5715000"/>
            <a:ext cx="838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Northampton DA Press Conference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Grand Jury releases report</a:t>
            </a:r>
          </a:p>
        </p:txBody>
      </p:sp>
    </p:spTree>
    <p:extLst>
      <p:ext uri="{BB962C8B-B14F-4D97-AF65-F5344CB8AC3E}">
        <p14:creationId xmlns:p14="http://schemas.microsoft.com/office/powerpoint/2010/main" val="1187861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v2-2-f.scribdassets.com/img/document/332669836/original/a6f31bd7f0/1511567963?v=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145" r="-91" b="25054"/>
          <a:stretch/>
        </p:blipFill>
        <p:spPr bwMode="auto">
          <a:xfrm>
            <a:off x="533400" y="26468"/>
            <a:ext cx="8298187" cy="683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72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219200"/>
            <a:ext cx="9144000" cy="403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1066800"/>
            <a:ext cx="9144000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34000"/>
            <a:ext cx="9144000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" y="1319748"/>
            <a:ext cx="8763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Grand Jury “strongly recommended” independent agency investigate PSP fatal shootings to ensure transparency</a:t>
            </a:r>
          </a:p>
        </p:txBody>
      </p:sp>
    </p:spTree>
    <p:extLst>
      <p:ext uri="{BB962C8B-B14F-4D97-AF65-F5344CB8AC3E}">
        <p14:creationId xmlns:p14="http://schemas.microsoft.com/office/powerpoint/2010/main" val="20348665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s://www.ocregister.com/wp-content/uploads/migration/okr/okrd6o-001.troyfolo.020317.m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5" b="12809"/>
          <a:stretch/>
        </p:blipFill>
        <p:spPr bwMode="auto">
          <a:xfrm>
            <a:off x="7883" y="1219200"/>
            <a:ext cx="9144000" cy="467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381000"/>
            <a:ext cx="9154236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15240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Issues to Consider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1143000"/>
            <a:ext cx="9144000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8600" y="6120825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“One size fits all”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67200" y="6355081"/>
            <a:ext cx="4887035" cy="45719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228600"/>
            <a:ext cx="9144000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8880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81000"/>
            <a:ext cx="9154236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14478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Issues to Consider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1143000"/>
            <a:ext cx="9144000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8600" y="6120825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Jurisdictions with limited resources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458199" y="6355081"/>
            <a:ext cx="685801" cy="45719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228600"/>
            <a:ext cx="9144000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State Police investigate the scene of a shooting along the Susquehanna River in Plymouth Township on Tuesday afternoon. Authorities say an unidentified man was killed by a state Fish and Boat Commission officer after a physical confrontation. 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02" b="13349"/>
          <a:stretch/>
        </p:blipFill>
        <p:spPr bwMode="auto">
          <a:xfrm>
            <a:off x="0" y="1219200"/>
            <a:ext cx="918464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2699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81000"/>
            <a:ext cx="9154236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14478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Issues to Consider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1143000"/>
            <a:ext cx="9144000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8600" y="6120825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Locations with only one LE agency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267699" y="6379905"/>
            <a:ext cx="876301" cy="45719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228600"/>
            <a:ext cx="9144000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cbsminnesota.files.wordpress.com/2017/07/officer-involved-shooting-july-16.jpg?w=15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6" b="29324"/>
          <a:stretch/>
        </p:blipFill>
        <p:spPr bwMode="auto">
          <a:xfrm>
            <a:off x="0" y="1219201"/>
            <a:ext cx="91440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6949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explorevenango.com/wp-content/uploads/2017/07/police-crime-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" t="17994"/>
          <a:stretch/>
        </p:blipFill>
        <p:spPr bwMode="auto">
          <a:xfrm>
            <a:off x="0" y="1219200"/>
            <a:ext cx="9154236" cy="446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381000"/>
            <a:ext cx="9154236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1600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Issues to Consider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1143000"/>
            <a:ext cx="9144000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8600" y="5715000"/>
            <a:ext cx="838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Address issue of how                               to show videos to officers involved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29200" y="5974080"/>
            <a:ext cx="4114801" cy="45719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228600"/>
            <a:ext cx="9144000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705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edia.graytvinc.com/images/810*455/OFFICER+INVOLVED+SHOOTING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7"/>
          <a:stretch/>
        </p:blipFill>
        <p:spPr bwMode="auto">
          <a:xfrm>
            <a:off x="5251" y="1181094"/>
            <a:ext cx="9103995" cy="478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381000"/>
            <a:ext cx="9154236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14478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Issues to Consider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1143000"/>
            <a:ext cx="9144000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8600" y="6120825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ID officers involved publicly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29401" y="6413213"/>
            <a:ext cx="2514600" cy="63788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228600"/>
            <a:ext cx="9144000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534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.theatlantic.com/assets/media/img/mt/2015/08/RTX19PVE/lead_large.jpg?143982433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" t="7095" r="-290" b="16133"/>
          <a:stretch/>
        </p:blipFill>
        <p:spPr bwMode="auto">
          <a:xfrm>
            <a:off x="0" y="1143000"/>
            <a:ext cx="9154236" cy="467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381000"/>
            <a:ext cx="9154236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14478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Issues to Consider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1143000"/>
            <a:ext cx="9144000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8600" y="6019800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Release of video: ever and when? </a:t>
            </a:r>
          </a:p>
        </p:txBody>
      </p:sp>
      <p:sp>
        <p:nvSpPr>
          <p:cNvPr id="13" name="Rectangle 12"/>
          <p:cNvSpPr/>
          <p:nvPr/>
        </p:nvSpPr>
        <p:spPr>
          <a:xfrm flipV="1">
            <a:off x="7772401" y="6324599"/>
            <a:ext cx="1371600" cy="45719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228600"/>
            <a:ext cx="9144000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534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219200"/>
            <a:ext cx="9144000" cy="243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74567" y="4576935"/>
            <a:ext cx="59762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Kevin R. Steele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Montgomery County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District Attorney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762000" y="1600200"/>
            <a:ext cx="1059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Officer-Involved Shootings</a:t>
            </a:r>
          </a:p>
          <a:p>
            <a:pPr algn="ctr"/>
            <a:r>
              <a:rPr lang="en-US" sz="5400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An Overview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143" r="48286" b="33017"/>
          <a:stretch/>
        </p:blipFill>
        <p:spPr>
          <a:xfrm>
            <a:off x="286603" y="4374127"/>
            <a:ext cx="1970304" cy="1975276"/>
          </a:xfrm>
          <a:prstGeom prst="rect">
            <a:avLst/>
          </a:prstGeom>
          <a:effectLst/>
        </p:spPr>
      </p:pic>
      <p:sp>
        <p:nvSpPr>
          <p:cNvPr id="4" name="Rectangle 3"/>
          <p:cNvSpPr/>
          <p:nvPr/>
        </p:nvSpPr>
        <p:spPr>
          <a:xfrm>
            <a:off x="0" y="1066800"/>
            <a:ext cx="9144000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3733800"/>
            <a:ext cx="9144000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39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219200"/>
            <a:ext cx="9144000" cy="403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1066800"/>
            <a:ext cx="9144000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34000"/>
            <a:ext cx="9144000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381000" y="1600200"/>
            <a:ext cx="9906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PDAA Best Practices </a:t>
            </a:r>
          </a:p>
          <a:p>
            <a:pPr algn="ctr"/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Released Nov. 29, 2016</a:t>
            </a:r>
          </a:p>
          <a:p>
            <a:pPr algn="ctr"/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16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2224565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381000" y="5997714"/>
            <a:ext cx="952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Investigations should be independent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360528"/>
            <a:ext cx="915423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208128"/>
            <a:ext cx="9144000" cy="68579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11430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Key Recommendations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1046328"/>
            <a:ext cx="9144000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636758" y="6328797"/>
            <a:ext cx="507242" cy="45719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6" name="Picture 8" descr="http://i0.wp.com/guncrisis.org/wp-content/uploads/2012/09/Tom-Kelly-IV-3.jpg?resize=700%2C38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5"/>
          <a:stretch/>
        </p:blipFill>
        <p:spPr bwMode="auto">
          <a:xfrm>
            <a:off x="0" y="1122528"/>
            <a:ext cx="9185148" cy="485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391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5628382"/>
            <a:ext cx="746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District Attorneys should direct the investigation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436728"/>
            <a:ext cx="915423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284328"/>
            <a:ext cx="9144000" cy="68579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1430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Key Recommendations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-26158" y="1122528"/>
            <a:ext cx="9144000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467600" y="5867400"/>
            <a:ext cx="1650242" cy="45719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 descr="http://opinion.al/wp-content/uploads/2017/07/skenkrim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8"/>
          <a:stretch/>
        </p:blipFill>
        <p:spPr bwMode="auto">
          <a:xfrm>
            <a:off x="-10338" y="1198727"/>
            <a:ext cx="9164574" cy="429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606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cfvod.kaltura.com/p/2109891/sp/210989100/thumbnail/entry_id/0_ztzqquob/version/100041/width/603/height/37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5" b="5119"/>
          <a:stretch/>
        </p:blipFill>
        <p:spPr bwMode="auto">
          <a:xfrm>
            <a:off x="0" y="1143000"/>
            <a:ext cx="9159766" cy="470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52400" y="5921514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On-site safety and security essential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436728"/>
            <a:ext cx="915423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284328"/>
            <a:ext cx="9144000" cy="68579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430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Key Recommendations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122528"/>
            <a:ext cx="9144000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82000" y="6278881"/>
            <a:ext cx="762000" cy="45719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99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497" y="5534561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Use best-available technology                         to process scene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436728"/>
            <a:ext cx="915423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284328"/>
            <a:ext cx="9144000" cy="68579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0668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Key Recommendations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122528"/>
            <a:ext cx="9144000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010400" y="5791200"/>
            <a:ext cx="2133600" cy="45719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http://4.bp.blogspot.com/-UIl9cARiGg0/TvVpRmgidFI/AAAAAAAANeU/JskyiqeRSZ0/s1600/cypress+shooting1++12-02-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" b="13822"/>
          <a:stretch/>
        </p:blipFill>
        <p:spPr bwMode="auto">
          <a:xfrm>
            <a:off x="-1" y="1198728"/>
            <a:ext cx="9098691" cy="417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89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torage.googleapis.com/afs-prod/media/media:957850f50a9c419ba75698ab5d1e7fac/800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" b="22916"/>
          <a:stretch/>
        </p:blipFill>
        <p:spPr bwMode="auto">
          <a:xfrm>
            <a:off x="0" y="1132155"/>
            <a:ext cx="9117842" cy="473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52400" y="5867400"/>
            <a:ext cx="7522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Communicate with the public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360528"/>
            <a:ext cx="915423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208128"/>
            <a:ext cx="9144000" cy="68579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0668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Key Recommendations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046328"/>
            <a:ext cx="9154236" cy="76200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62800" y="6225809"/>
            <a:ext cx="1955042" cy="45719"/>
          </a:xfrm>
          <a:prstGeom prst="rect">
            <a:avLst/>
          </a:prstGeom>
          <a:solidFill>
            <a:srgbClr val="E8A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870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3855</TotalTime>
  <Words>396</Words>
  <Application>Microsoft Office PowerPoint</Application>
  <PresentationFormat>On-screen Show (4:3)</PresentationFormat>
  <Paragraphs>97</Paragraphs>
  <Slides>37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Georgia</vt:lpstr>
      <vt:lpstr>Office Theme</vt:lpstr>
      <vt:lpstr>PowerPoint Presentation</vt:lpstr>
      <vt:lpstr>Montgomery County, PA</vt:lpstr>
      <vt:lpstr>PowerPoint Presentation</vt:lpstr>
      <vt:lpstr>PowerPoint Presentation</vt:lpstr>
      <vt:lpstr>Key Recommendations</vt:lpstr>
      <vt:lpstr>Key Recommendations</vt:lpstr>
      <vt:lpstr>Key Recommendations</vt:lpstr>
      <vt:lpstr>Key Recommendations</vt:lpstr>
      <vt:lpstr>Key Recommendations</vt:lpstr>
      <vt:lpstr>Rollout of Best Practices</vt:lpstr>
      <vt:lpstr>Rollout of Best Practices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the System Worked</vt:lpstr>
      <vt:lpstr>Why the System Worked</vt:lpstr>
      <vt:lpstr>Why the System Worked</vt:lpstr>
      <vt:lpstr>Challenges with PDAA’s Protocol</vt:lpstr>
      <vt:lpstr>Challenges with PDAA’s Protocol</vt:lpstr>
      <vt:lpstr>Challenges with PDAA’s Protocol</vt:lpstr>
      <vt:lpstr>PowerPoint Presentation</vt:lpstr>
      <vt:lpstr>PowerPoint Presentation</vt:lpstr>
      <vt:lpstr>Facts </vt:lpstr>
      <vt:lpstr>Facts </vt:lpstr>
      <vt:lpstr>PowerPoint Presentation</vt:lpstr>
      <vt:lpstr>PowerPoint Presentation</vt:lpstr>
      <vt:lpstr>PowerPoint Presentation</vt:lpstr>
      <vt:lpstr>Issues to Consider </vt:lpstr>
      <vt:lpstr>Issues to Consider </vt:lpstr>
      <vt:lpstr>Issues to Consider </vt:lpstr>
      <vt:lpstr>Issues to Consider </vt:lpstr>
      <vt:lpstr>Issues to Consider </vt:lpstr>
      <vt:lpstr>Issues to Consider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Neal, Jill</dc:creator>
  <cp:lastModifiedBy>KRS</cp:lastModifiedBy>
  <cp:revision>215</cp:revision>
  <cp:lastPrinted>2018-01-23T16:43:31Z</cp:lastPrinted>
  <dcterms:created xsi:type="dcterms:W3CDTF">2016-11-16T15:10:16Z</dcterms:created>
  <dcterms:modified xsi:type="dcterms:W3CDTF">2018-11-15T19:01:47Z</dcterms:modified>
</cp:coreProperties>
</file>