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6"/>
  </p:notesMasterIdLst>
  <p:sldIdLst>
    <p:sldId id="256" r:id="rId2"/>
    <p:sldId id="284" r:id="rId3"/>
    <p:sldId id="277" r:id="rId4"/>
    <p:sldId id="266" r:id="rId5"/>
    <p:sldId id="343" r:id="rId6"/>
    <p:sldId id="344" r:id="rId7"/>
    <p:sldId id="267" r:id="rId8"/>
    <p:sldId id="280" r:id="rId9"/>
    <p:sldId id="341" r:id="rId10"/>
    <p:sldId id="281" r:id="rId11"/>
    <p:sldId id="366" r:id="rId12"/>
    <p:sldId id="367" r:id="rId13"/>
    <p:sldId id="268" r:id="rId14"/>
    <p:sldId id="282" r:id="rId15"/>
    <p:sldId id="312" r:id="rId16"/>
    <p:sldId id="331" r:id="rId17"/>
    <p:sldId id="345" r:id="rId18"/>
    <p:sldId id="356" r:id="rId19"/>
    <p:sldId id="364" r:id="rId20"/>
    <p:sldId id="346" r:id="rId21"/>
    <p:sldId id="347" r:id="rId22"/>
    <p:sldId id="357" r:id="rId23"/>
    <p:sldId id="351" r:id="rId24"/>
    <p:sldId id="348" r:id="rId25"/>
    <p:sldId id="352" r:id="rId26"/>
    <p:sldId id="363" r:id="rId27"/>
    <p:sldId id="359" r:id="rId28"/>
    <p:sldId id="358" r:id="rId29"/>
    <p:sldId id="353" r:id="rId30"/>
    <p:sldId id="361" r:id="rId31"/>
    <p:sldId id="362" r:id="rId32"/>
    <p:sldId id="360" r:id="rId33"/>
    <p:sldId id="290" r:id="rId34"/>
    <p:sldId id="34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223"/>
    <a:srgbClr val="4F271C"/>
    <a:srgbClr val="E7DEC9"/>
    <a:srgbClr val="E7D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7628" autoAdjust="0"/>
  </p:normalViewPr>
  <p:slideViewPr>
    <p:cSldViewPr snapToGrid="0">
      <p:cViewPr varScale="1">
        <p:scale>
          <a:sx n="78" d="100"/>
          <a:sy n="78" d="100"/>
        </p:scale>
        <p:origin x="71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2B563-3E12-4CB9-8552-129CADD22A0A}" type="datetimeFigureOut">
              <a:rPr lang="en-US" smtClean="0"/>
              <a:t>11/16/2018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1491A-3A1C-4FF1-B028-7090DFEB74A4}" type="slidenum">
              <a:rPr lang="en-US" smtClean="0"/>
              <a:t>‹#›</a:t>
            </a:fld>
            <a:endParaRPr lang="en-US" dirty="0"/>
          </a:p>
        </p:txBody>
      </p:sp>
    </p:spTree>
    <p:extLst>
      <p:ext uri="{BB962C8B-B14F-4D97-AF65-F5344CB8AC3E}">
        <p14:creationId xmlns:p14="http://schemas.microsoft.com/office/powerpoint/2010/main" val="1954662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3</a:t>
            </a:fld>
            <a:endParaRPr lang="en-US" dirty="0"/>
          </a:p>
        </p:txBody>
      </p:sp>
    </p:spTree>
    <p:extLst>
      <p:ext uri="{BB962C8B-B14F-4D97-AF65-F5344CB8AC3E}">
        <p14:creationId xmlns:p14="http://schemas.microsoft.com/office/powerpoint/2010/main" val="102635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DCAs suggested that BWC video would be pertinent to domestic violence cases. DCAs also identified the following types of offenses as likely to benefit from having a BWC at the scene: driving under the influence (DUI) especially when the driver refused a field sobriety test; assaults on officers and resisting arrest; and narcotics. The data showed that domestic violence cases were viewed at a higher rate (primary data 4.1% and official data 29.4% versus 1.6% overall). This was also true for DUI cases (primary 5.7% and official 9.4%). Other crime types for which usage was much higher than expected were battery on a police officer (primary 20.4% and official 21.3%) and resisting arrest (primary 11.8% and official 29.3%). Narcotics offenses were not viewed more frequently</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21</a:t>
            </a:fld>
            <a:endParaRPr lang="en-US" dirty="0"/>
          </a:p>
        </p:txBody>
      </p:sp>
    </p:spTree>
    <p:extLst>
      <p:ext uri="{BB962C8B-B14F-4D97-AF65-F5344CB8AC3E}">
        <p14:creationId xmlns:p14="http://schemas.microsoft.com/office/powerpoint/2010/main" val="685370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DCAs suggested that BWC video would be pertinent to domestic violence cases. DCAs also identified the following types of offenses as likely to benefit from having a BWC at the scene: driving under the influence (DUI) especially when the driver refused a field sobriety test; assaults on officers and resisting arrest; and narcotics. The data showed that domestic violence cases were viewed at a higher rate (primary data 4.1% and official data 29.4% versus 1.6% overall). This was also true for DUI cases (primary 5.7% and official 9.4%). Other crime types for which usage was much higher than expected were battery on a police officer (primary 20.4% and official 21.3%) and resisting arrest (primary 11.8% and official 29.3%). Narcotics offenses were not viewed more frequently</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22</a:t>
            </a:fld>
            <a:endParaRPr lang="en-US" dirty="0"/>
          </a:p>
        </p:txBody>
      </p:sp>
    </p:spTree>
    <p:extLst>
      <p:ext uri="{BB962C8B-B14F-4D97-AF65-F5344CB8AC3E}">
        <p14:creationId xmlns:p14="http://schemas.microsoft.com/office/powerpoint/2010/main" val="1254942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DCAs suggested that BWC video would be pertinent to domestic violence cases. DCAs also identified the following types of offenses as likely to benefit from having a BWC at the scene: driving under the influence (DUI) especially when the driver refused a field sobriety test; assaults on officers and resisting arrest; and narcotics. The data showed that domestic violence cases were viewed at a higher rate (primary data 4.1% and official data 29.4% versus 1.6% overall). This was also true for DUI cases (primary 5.7% and official 9.4%). Other crime types for which usage was much higher than expected were battery on a police officer (primary 20.4% and official 21.3%) and resisting arrest (primary 11.8% and official 29.3%). Narcotics offenses were not viewed more frequently</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23</a:t>
            </a:fld>
            <a:endParaRPr lang="en-US" dirty="0"/>
          </a:p>
        </p:txBody>
      </p:sp>
    </p:spTree>
    <p:extLst>
      <p:ext uri="{BB962C8B-B14F-4D97-AF65-F5344CB8AC3E}">
        <p14:creationId xmlns:p14="http://schemas.microsoft.com/office/powerpoint/2010/main" val="2565713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25</a:t>
            </a:fld>
            <a:endParaRPr lang="en-US" dirty="0"/>
          </a:p>
        </p:txBody>
      </p:sp>
    </p:spTree>
    <p:extLst>
      <p:ext uri="{BB962C8B-B14F-4D97-AF65-F5344CB8AC3E}">
        <p14:creationId xmlns:p14="http://schemas.microsoft.com/office/powerpoint/2010/main" val="3599782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26</a:t>
            </a:fld>
            <a:endParaRPr lang="en-US" dirty="0"/>
          </a:p>
        </p:txBody>
      </p:sp>
    </p:spTree>
    <p:extLst>
      <p:ext uri="{BB962C8B-B14F-4D97-AF65-F5344CB8AC3E}">
        <p14:creationId xmlns:p14="http://schemas.microsoft.com/office/powerpoint/2010/main" val="2993519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lvl="1"/>
            <a:r>
              <a:rPr lang="en-US" dirty="0" smtClean="0"/>
              <a:t>When to Share?</a:t>
            </a:r>
          </a:p>
          <a:p>
            <a:pPr lvl="2"/>
            <a:r>
              <a:rPr lang="en-US" dirty="0" smtClean="0"/>
              <a:t>Sharing of BWC Evidence Should Occur Upon Submission of Any Case for Filing Consideration.</a:t>
            </a:r>
          </a:p>
          <a:p>
            <a:pPr lvl="1"/>
            <a:endParaRPr lang="en-US" dirty="0" smtClean="0"/>
          </a:p>
          <a:p>
            <a:pPr lvl="1"/>
            <a:r>
              <a:rPr lang="en-US" dirty="0" smtClean="0"/>
              <a:t>What to Share?</a:t>
            </a:r>
          </a:p>
          <a:p>
            <a:pPr lvl="2"/>
            <a:r>
              <a:rPr lang="en-US" dirty="0" smtClean="0"/>
              <a:t>Sharing of BWC Evidence Should Include All Recordings Made Because of Case, and Only All Recordings Made Because of Case.</a:t>
            </a:r>
          </a:p>
          <a:p>
            <a:pPr marL="914400" lvl="2" indent="0">
              <a:buNone/>
            </a:pPr>
            <a:endParaRPr lang="en-US" dirty="0" smtClean="0"/>
          </a:p>
          <a:p>
            <a:pPr lvl="1"/>
            <a:r>
              <a:rPr lang="en-US" dirty="0" smtClean="0"/>
              <a:t>How to Share? </a:t>
            </a:r>
          </a:p>
          <a:p>
            <a:pPr lvl="2"/>
            <a:r>
              <a:rPr lang="en-US" dirty="0" smtClean="0"/>
              <a:t>Sharing of BWC Evidence Should Be Exact Copy of Recordings.</a:t>
            </a:r>
          </a:p>
          <a:p>
            <a:pPr lvl="2"/>
            <a:r>
              <a:rPr lang="en-US" dirty="0" smtClean="0"/>
              <a:t>Sharing of BWC Evidence Should Be Grouped Into Case/Folder Inclusive of And Exclusive To All Recordings Made Because of Case.</a:t>
            </a:r>
          </a:p>
          <a:p>
            <a:pPr lvl="1"/>
            <a:endParaRPr lang="en-US" dirty="0" smtClean="0"/>
          </a:p>
          <a:p>
            <a:pPr lvl="1"/>
            <a:r>
              <a:rPr lang="en-US" dirty="0" smtClean="0"/>
              <a:t>With Whom to Share?</a:t>
            </a:r>
          </a:p>
          <a:p>
            <a:pPr lvl="2"/>
            <a:r>
              <a:rPr lang="en-US" dirty="0" smtClean="0"/>
              <a:t>Whether Recordings Be Shared With Entire Office, Specific Branch/Unit, And/Or Individual Attorneys.</a:t>
            </a:r>
          </a:p>
          <a:p>
            <a:pPr lvl="2"/>
            <a:r>
              <a:rPr lang="en-US" dirty="0" smtClean="0"/>
              <a:t>If Multiple LEAs, Request Unique Identifiers to Distinguish One LEA from Another in Case Identifying Numbers Can Be Duplicative.</a:t>
            </a:r>
          </a:p>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27</a:t>
            </a:fld>
            <a:endParaRPr lang="en-US" dirty="0"/>
          </a:p>
        </p:txBody>
      </p:sp>
    </p:spTree>
    <p:extLst>
      <p:ext uri="{BB962C8B-B14F-4D97-AF65-F5344CB8AC3E}">
        <p14:creationId xmlns:p14="http://schemas.microsoft.com/office/powerpoint/2010/main" val="3211534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4492 weeks.</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32</a:t>
            </a:fld>
            <a:endParaRPr lang="en-US" dirty="0"/>
          </a:p>
        </p:txBody>
      </p:sp>
    </p:spTree>
    <p:extLst>
      <p:ext uri="{BB962C8B-B14F-4D97-AF65-F5344CB8AC3E}">
        <p14:creationId xmlns:p14="http://schemas.microsoft.com/office/powerpoint/2010/main" val="275857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5</a:t>
            </a:fld>
            <a:endParaRPr lang="en-US" dirty="0"/>
          </a:p>
        </p:txBody>
      </p:sp>
    </p:spTree>
    <p:extLst>
      <p:ext uri="{BB962C8B-B14F-4D97-AF65-F5344CB8AC3E}">
        <p14:creationId xmlns:p14="http://schemas.microsoft.com/office/powerpoint/2010/main" val="1227670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6</a:t>
            </a:fld>
            <a:endParaRPr lang="en-US" dirty="0"/>
          </a:p>
        </p:txBody>
      </p:sp>
    </p:spTree>
    <p:extLst>
      <p:ext uri="{BB962C8B-B14F-4D97-AF65-F5344CB8AC3E}">
        <p14:creationId xmlns:p14="http://schemas.microsoft.com/office/powerpoint/2010/main" val="342857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7</a:t>
            </a:fld>
            <a:endParaRPr lang="en-US" dirty="0"/>
          </a:p>
        </p:txBody>
      </p:sp>
    </p:spTree>
    <p:extLst>
      <p:ext uri="{BB962C8B-B14F-4D97-AF65-F5344CB8AC3E}">
        <p14:creationId xmlns:p14="http://schemas.microsoft.com/office/powerpoint/2010/main" val="808329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16</a:t>
            </a:fld>
            <a:endParaRPr lang="en-US" dirty="0"/>
          </a:p>
        </p:txBody>
      </p:sp>
    </p:spTree>
    <p:extLst>
      <p:ext uri="{BB962C8B-B14F-4D97-AF65-F5344CB8AC3E}">
        <p14:creationId xmlns:p14="http://schemas.microsoft.com/office/powerpoint/2010/main" val="360030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Analyses of official data found that cases were significantly more likely to be filed when BWC video evidence was available as compared to when it was unavailable</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17</a:t>
            </a:fld>
            <a:endParaRPr lang="en-US" dirty="0"/>
          </a:p>
        </p:txBody>
      </p:sp>
    </p:spTree>
    <p:extLst>
      <p:ext uri="{BB962C8B-B14F-4D97-AF65-F5344CB8AC3E}">
        <p14:creationId xmlns:p14="http://schemas.microsoft.com/office/powerpoint/2010/main" val="3418845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2017:</a:t>
            </a:r>
            <a:r>
              <a:rPr lang="en-US" baseline="0" dirty="0" smtClean="0"/>
              <a:t> 52.33% filing rate overall</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18</a:t>
            </a:fld>
            <a:endParaRPr lang="en-US" dirty="0"/>
          </a:p>
        </p:txBody>
      </p:sp>
    </p:spTree>
    <p:extLst>
      <p:ext uri="{BB962C8B-B14F-4D97-AF65-F5344CB8AC3E}">
        <p14:creationId xmlns:p14="http://schemas.microsoft.com/office/powerpoint/2010/main" val="4264332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2017:</a:t>
            </a:r>
            <a:r>
              <a:rPr lang="en-US" baseline="0" dirty="0" smtClean="0"/>
              <a:t> 52.33% filing rate overall</a:t>
            </a:r>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19</a:t>
            </a:fld>
            <a:endParaRPr lang="en-US" dirty="0"/>
          </a:p>
        </p:txBody>
      </p:sp>
    </p:spTree>
    <p:extLst>
      <p:ext uri="{BB962C8B-B14F-4D97-AF65-F5344CB8AC3E}">
        <p14:creationId xmlns:p14="http://schemas.microsoft.com/office/powerpoint/2010/main" val="310918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1491A-3A1C-4FF1-B028-7090DFEB74A4}" type="slidenum">
              <a:rPr lang="en-US" smtClean="0"/>
              <a:t>20</a:t>
            </a:fld>
            <a:endParaRPr lang="en-US" dirty="0"/>
          </a:p>
        </p:txBody>
      </p:sp>
    </p:spTree>
    <p:extLst>
      <p:ext uri="{BB962C8B-B14F-4D97-AF65-F5344CB8AC3E}">
        <p14:creationId xmlns:p14="http://schemas.microsoft.com/office/powerpoint/2010/main" val="340312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7DEC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883098-F20B-45AE-889B-1410AF660413}"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415902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559B1-C34E-4E69-825E-9EB678963579}"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296565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5253BF-B4BF-4D26-987E-8D44EBCE6703}"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171600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22223"/>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4F271C"/>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95FA6CF-EFA1-46B2-BE77-FC8843AB4CA7}"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293678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A17C85-74B8-4A9C-9F8C-A1BE04A41D2A}"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151986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AC2305-B37E-4FBD-B3E1-4F3C76E95D34}" type="datetime1">
              <a:rPr lang="en-US" smtClean="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422824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07D26-F706-4441-AE60-7F053DB44247}" type="datetime1">
              <a:rPr lang="en-US" smtClean="0"/>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329738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01DB7B-AB8A-4ACB-A595-1F4B8863BCB6}" type="datetime1">
              <a:rPr lang="en-US" smtClean="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42069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25CE0-726E-4FC9-834C-24E7D1763502}" type="datetime1">
              <a:rPr lang="en-US" smtClean="0"/>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303088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AB8571-09F7-435B-8301-B13713E47440}" type="datetime1">
              <a:rPr lang="en-US" smtClean="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228392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6FB686-9553-4F73-8793-92A1706F8054}" type="datetime1">
              <a:rPr lang="en-US" smtClean="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4D9919-7030-4B7E-A75C-F5DCE934CE9E}" type="slidenum">
              <a:rPr lang="en-US" smtClean="0"/>
              <a:t>‹#›</a:t>
            </a:fld>
            <a:endParaRPr lang="en-US" dirty="0"/>
          </a:p>
        </p:txBody>
      </p:sp>
    </p:spTree>
    <p:extLst>
      <p:ext uri="{BB962C8B-B14F-4D97-AF65-F5344CB8AC3E}">
        <p14:creationId xmlns:p14="http://schemas.microsoft.com/office/powerpoint/2010/main" val="236884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DDC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4D654-5A0B-452F-88CD-A319CA5A816F}" type="datetime1">
              <a:rPr lang="en-US" smtClean="0"/>
              <a:t>11/16/2018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D9919-7030-4B7E-A75C-F5DCE934CE9E}" type="slidenum">
              <a:rPr lang="en-US" smtClean="0"/>
              <a:t>‹#›</a:t>
            </a:fld>
            <a:endParaRPr lang="en-US" dirty="0"/>
          </a:p>
        </p:txBody>
      </p:sp>
    </p:spTree>
    <p:extLst>
      <p:ext uri="{BB962C8B-B14F-4D97-AF65-F5344CB8AC3E}">
        <p14:creationId xmlns:p14="http://schemas.microsoft.com/office/powerpoint/2010/main" val="199879729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avid.bozanich@lacity.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0863"/>
            <a:ext cx="9144000" cy="2387600"/>
          </a:xfrm>
        </p:spPr>
        <p:txBody>
          <a:bodyPr>
            <a:normAutofit fontScale="90000"/>
          </a:bodyPr>
          <a:lstStyle/>
          <a:p>
            <a:r>
              <a:rPr lang="en-US" dirty="0"/>
              <a:t>Body Worn Camera Footage</a:t>
            </a:r>
            <a:br>
              <a:rPr lang="en-US" dirty="0"/>
            </a:br>
            <a:r>
              <a:rPr lang="en-US" dirty="0"/>
              <a:t>and the</a:t>
            </a:r>
            <a:br>
              <a:rPr lang="en-US" dirty="0"/>
            </a:br>
            <a:r>
              <a:rPr lang="en-US" dirty="0"/>
              <a:t> Prosecutor’s Decision to File</a:t>
            </a:r>
          </a:p>
        </p:txBody>
      </p:sp>
      <p:sp>
        <p:nvSpPr>
          <p:cNvPr id="3" name="Subtitle 2"/>
          <p:cNvSpPr>
            <a:spLocks noGrp="1"/>
          </p:cNvSpPr>
          <p:nvPr>
            <p:ph type="subTitle" idx="1"/>
          </p:nvPr>
        </p:nvSpPr>
        <p:spPr/>
        <p:txBody>
          <a:bodyPr>
            <a:normAutofit/>
          </a:bodyPr>
          <a:lstStyle/>
          <a:p>
            <a:r>
              <a:rPr lang="en-US" dirty="0" smtClean="0"/>
              <a:t>5</a:t>
            </a:r>
            <a:r>
              <a:rPr lang="en-US" baseline="30000" dirty="0" smtClean="0"/>
              <a:t>th</a:t>
            </a:r>
            <a:r>
              <a:rPr lang="en-US" dirty="0" smtClean="0"/>
              <a:t> Innovation in Prosecution Summit, November 16, 2018</a:t>
            </a:r>
            <a:endParaRPr lang="en-US" dirty="0" smtClean="0"/>
          </a:p>
          <a:p>
            <a:r>
              <a:rPr lang="en-US" dirty="0" smtClean="0"/>
              <a:t>David </a:t>
            </a:r>
            <a:r>
              <a:rPr lang="en-US" dirty="0"/>
              <a:t>A. Bozanich, Deputy City Attorney, Prosecution Technology Unit, Los Angeles City Attorney’s Office, Los Angeles, </a:t>
            </a:r>
            <a:r>
              <a:rPr lang="en-US" dirty="0" smtClean="0"/>
              <a:t>CA</a:t>
            </a:r>
            <a:endParaRPr lang="en-US" dirty="0"/>
          </a:p>
        </p:txBody>
      </p:sp>
      <p:sp>
        <p:nvSpPr>
          <p:cNvPr id="5" name="Subtitle 2"/>
          <p:cNvSpPr txBox="1">
            <a:spLocks/>
          </p:cNvSpPr>
          <p:nvPr/>
        </p:nvSpPr>
        <p:spPr>
          <a:xfrm>
            <a:off x="467592" y="6310745"/>
            <a:ext cx="11464636" cy="54725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p:txBody>
      </p:sp>
      <p:sp>
        <p:nvSpPr>
          <p:cNvPr id="4" name="Slide Number Placeholder 3"/>
          <p:cNvSpPr>
            <a:spLocks noGrp="1"/>
          </p:cNvSpPr>
          <p:nvPr>
            <p:ph type="sldNum" sz="quarter" idx="12"/>
          </p:nvPr>
        </p:nvSpPr>
        <p:spPr/>
        <p:txBody>
          <a:bodyPr/>
          <a:lstStyle/>
          <a:p>
            <a:fld id="{5F4D9919-7030-4B7E-A75C-F5DCE934CE9E}" type="slidenum">
              <a:rPr lang="en-US" smtClean="0"/>
              <a:t>1</a:t>
            </a:fld>
            <a:endParaRPr lang="en-US" dirty="0"/>
          </a:p>
        </p:txBody>
      </p:sp>
      <p:pic>
        <p:nvPicPr>
          <p:cNvPr id="6" name="Picture 5"/>
          <p:cNvPicPr>
            <a:picLocks noChangeAspect="1"/>
          </p:cNvPicPr>
          <p:nvPr/>
        </p:nvPicPr>
        <p:blipFill>
          <a:blip r:embed="rId2"/>
          <a:stretch>
            <a:fillRect/>
          </a:stretch>
        </p:blipFill>
        <p:spPr>
          <a:xfrm>
            <a:off x="5490386" y="5184372"/>
            <a:ext cx="1419048" cy="1400000"/>
          </a:xfrm>
          <a:prstGeom prst="rect">
            <a:avLst/>
          </a:prstGeom>
        </p:spPr>
      </p:pic>
    </p:spTree>
    <p:extLst>
      <p:ext uri="{BB962C8B-B14F-4D97-AF65-F5344CB8AC3E}">
        <p14:creationId xmlns:p14="http://schemas.microsoft.com/office/powerpoint/2010/main" val="2468653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lstStyle/>
          <a:p>
            <a:r>
              <a:rPr lang="en-US" dirty="0"/>
              <a:t>By December 2016, With Only 1000 BWCs Deployed, LACA Already Possessed </a:t>
            </a:r>
            <a:r>
              <a:rPr lang="en-US" dirty="0" smtClean="0"/>
              <a:t>Approximately 15,000 </a:t>
            </a:r>
            <a:r>
              <a:rPr lang="en-US" dirty="0"/>
              <a:t>BWC Recordings.</a:t>
            </a:r>
          </a:p>
          <a:p>
            <a:endParaRPr lang="en-US" dirty="0"/>
          </a:p>
          <a:p>
            <a:r>
              <a:rPr lang="en-US" dirty="0"/>
              <a:t>LACA Requested Funding in 2017</a:t>
            </a:r>
            <a:r>
              <a:rPr lang="en-US" dirty="0" smtClean="0"/>
              <a:t>.</a:t>
            </a:r>
          </a:p>
          <a:p>
            <a:endParaRPr lang="en-US" dirty="0"/>
          </a:p>
          <a:p>
            <a:r>
              <a:rPr lang="en-US" dirty="0" smtClean="0"/>
              <a:t>As of November 15, 2018, LACA Possesses Approximately 95,000 BWC Recordings.</a:t>
            </a:r>
          </a:p>
          <a:p>
            <a:endParaRPr lang="en-US" dirty="0"/>
          </a:p>
          <a:p>
            <a:r>
              <a:rPr lang="en-US" dirty="0" smtClean="0"/>
              <a:t>Currently, Average Receipt of 5,000 BWC Recordings Per Month.</a:t>
            </a:r>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10</a:t>
            </a:fld>
            <a:endParaRPr lang="en-US" dirty="0"/>
          </a:p>
        </p:txBody>
      </p:sp>
    </p:spTree>
    <p:extLst>
      <p:ext uri="{BB962C8B-B14F-4D97-AF65-F5344CB8AC3E}">
        <p14:creationId xmlns:p14="http://schemas.microsoft.com/office/powerpoint/2010/main" val="3385083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23881" y="1825625"/>
            <a:ext cx="6544238" cy="4351338"/>
          </a:xfrm>
        </p:spPr>
      </p:pic>
      <p:sp>
        <p:nvSpPr>
          <p:cNvPr id="4" name="Slide Number Placeholder 3"/>
          <p:cNvSpPr>
            <a:spLocks noGrp="1"/>
          </p:cNvSpPr>
          <p:nvPr>
            <p:ph type="sldNum" sz="quarter" idx="12"/>
          </p:nvPr>
        </p:nvSpPr>
        <p:spPr/>
        <p:txBody>
          <a:bodyPr/>
          <a:lstStyle/>
          <a:p>
            <a:fld id="{5F4D9919-7030-4B7E-A75C-F5DCE934CE9E}" type="slidenum">
              <a:rPr lang="en-US" smtClean="0"/>
              <a:t>11</a:t>
            </a:fld>
            <a:endParaRPr lang="en-US" dirty="0"/>
          </a:p>
        </p:txBody>
      </p:sp>
    </p:spTree>
    <p:extLst>
      <p:ext uri="{BB962C8B-B14F-4D97-AF65-F5344CB8AC3E}">
        <p14:creationId xmlns:p14="http://schemas.microsoft.com/office/powerpoint/2010/main" val="3818289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23881" y="1825625"/>
            <a:ext cx="6544238" cy="4351338"/>
          </a:xfrm>
        </p:spPr>
      </p:pic>
      <p:sp>
        <p:nvSpPr>
          <p:cNvPr id="4" name="Slide Number Placeholder 3"/>
          <p:cNvSpPr>
            <a:spLocks noGrp="1"/>
          </p:cNvSpPr>
          <p:nvPr>
            <p:ph type="sldNum" sz="quarter" idx="12"/>
          </p:nvPr>
        </p:nvSpPr>
        <p:spPr/>
        <p:txBody>
          <a:bodyPr/>
          <a:lstStyle/>
          <a:p>
            <a:fld id="{5F4D9919-7030-4B7E-A75C-F5DCE934CE9E}" type="slidenum">
              <a:rPr lang="en-US" smtClean="0"/>
              <a:t>12</a:t>
            </a:fld>
            <a:endParaRPr lang="en-US" dirty="0"/>
          </a:p>
        </p:txBody>
      </p:sp>
    </p:spTree>
    <p:extLst>
      <p:ext uri="{BB962C8B-B14F-4D97-AF65-F5344CB8AC3E}">
        <p14:creationId xmlns:p14="http://schemas.microsoft.com/office/powerpoint/2010/main" val="1213213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6"/>
            <a:ext cx="10515600" cy="1325563"/>
          </a:xfrm>
        </p:spPr>
        <p:txBody>
          <a:bodyPr/>
          <a:lstStyle/>
          <a:p>
            <a:r>
              <a:rPr lang="en-US" dirty="0"/>
              <a:t>Research </a:t>
            </a:r>
            <a:r>
              <a:rPr lang="en-US" dirty="0" smtClean="0"/>
              <a:t>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Introduction of Research Study Team</a:t>
            </a:r>
            <a:r>
              <a:rPr lang="en-US" dirty="0" smtClean="0"/>
              <a:t>.</a:t>
            </a:r>
          </a:p>
          <a:p>
            <a:pPr marL="0" indent="0">
              <a:buNone/>
            </a:pPr>
            <a:r>
              <a:rPr lang="en-US" sz="1900" dirty="0" smtClean="0"/>
              <a:t>This </a:t>
            </a:r>
            <a:r>
              <a:rPr lang="en-US" sz="1900" dirty="0"/>
              <a:t>research was made possible by funding from the Laura and John Arnold Foundation (LJAF). </a:t>
            </a:r>
          </a:p>
          <a:p>
            <a:pPr marL="0" indent="0">
              <a:buNone/>
            </a:pPr>
            <a:endParaRPr lang="en-US" dirty="0"/>
          </a:p>
          <a:p>
            <a:pPr lvl="1"/>
            <a:r>
              <a:rPr lang="en-US" dirty="0"/>
              <a:t>Elizabeth R. Groff, Ph.D., Professor, Department of Criminal Justice, Temple University, Philadelphia, PA.</a:t>
            </a:r>
          </a:p>
          <a:p>
            <a:pPr lvl="1"/>
            <a:endParaRPr lang="en-US" dirty="0"/>
          </a:p>
          <a:p>
            <a:pPr lvl="1"/>
            <a:r>
              <a:rPr lang="en-US" dirty="0"/>
              <a:t>Jeffrey Ward, Ph.D., Associate Professor, Department of Criminal Justice, Temple University, Philadelphia, PA.</a:t>
            </a:r>
          </a:p>
          <a:p>
            <a:pPr lvl="1"/>
            <a:endParaRPr lang="en-US" dirty="0"/>
          </a:p>
          <a:p>
            <a:pPr lvl="1"/>
            <a:r>
              <a:rPr lang="en-US" dirty="0"/>
              <a:t>Julie Wartell, Lecturer, Urban Studies and Planning, University of California San Diego, La Jolla, CA; formerly, Crime Analyst Coordinator, San Diego County District Attorney’s Office, San Diego, CA; formerly, Crime Analyst, San Diego Police Department, San Diego, CA</a:t>
            </a:r>
            <a:r>
              <a:rPr lang="en-US" dirty="0" smtClean="0"/>
              <a:t>.</a:t>
            </a: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4870" y="5629458"/>
            <a:ext cx="1731268" cy="469393"/>
          </a:xfrm>
          <a:prstGeom prst="rect">
            <a:avLst/>
          </a:prstGeom>
        </p:spPr>
      </p:pic>
    </p:spTree>
    <p:extLst>
      <p:ext uri="{BB962C8B-B14F-4D97-AF65-F5344CB8AC3E}">
        <p14:creationId xmlns:p14="http://schemas.microsoft.com/office/powerpoint/2010/main" val="3137298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a:bodyPr>
          <a:lstStyle/>
          <a:p>
            <a:r>
              <a:rPr lang="en-US" dirty="0"/>
              <a:t>Research Questions:</a:t>
            </a:r>
          </a:p>
          <a:p>
            <a:endParaRPr lang="en-US" dirty="0"/>
          </a:p>
          <a:p>
            <a:pPr lvl="1"/>
            <a:r>
              <a:rPr lang="en-US" dirty="0"/>
              <a:t>1.	Does the presence of BWC video footage change the filing rates for 		crimes?</a:t>
            </a:r>
          </a:p>
          <a:p>
            <a:pPr lvl="1"/>
            <a:endParaRPr lang="en-US" dirty="0"/>
          </a:p>
          <a:p>
            <a:pPr lvl="1"/>
            <a:r>
              <a:rPr lang="en-US" dirty="0"/>
              <a:t>2.	What are the factors that influence whether filing attorneys evaluate 		BWC video footage in making filing decisions?</a:t>
            </a:r>
          </a:p>
          <a:p>
            <a:pPr lvl="1"/>
            <a:endParaRPr lang="en-US" dirty="0"/>
          </a:p>
          <a:p>
            <a:pPr lvl="1"/>
            <a:r>
              <a:rPr lang="en-US" dirty="0"/>
              <a:t>3.	Does the decision to evaluate BWC video vary by crime type?</a:t>
            </a:r>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14</a:t>
            </a:fld>
            <a:endParaRPr lang="en-US" dirty="0"/>
          </a:p>
        </p:txBody>
      </p:sp>
    </p:spTree>
    <p:extLst>
      <p:ext uri="{BB962C8B-B14F-4D97-AF65-F5344CB8AC3E}">
        <p14:creationId xmlns:p14="http://schemas.microsoft.com/office/powerpoint/2010/main" val="1716699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Research Study</a:t>
            </a:r>
            <a:endParaRPr lang="en-US" dirty="0"/>
          </a:p>
        </p:txBody>
      </p:sp>
      <p:sp>
        <p:nvSpPr>
          <p:cNvPr id="3" name="Content Placeholder 2"/>
          <p:cNvSpPr>
            <a:spLocks noGrp="1"/>
          </p:cNvSpPr>
          <p:nvPr>
            <p:ph idx="1"/>
          </p:nvPr>
        </p:nvSpPr>
        <p:spPr>
          <a:xfrm>
            <a:off x="838200" y="1825624"/>
            <a:ext cx="10739718" cy="4530725"/>
          </a:xfrm>
        </p:spPr>
        <p:txBody>
          <a:bodyPr>
            <a:normAutofit fontScale="92500" lnSpcReduction="10000"/>
          </a:bodyPr>
          <a:lstStyle/>
          <a:p>
            <a:r>
              <a:rPr lang="en-US" dirty="0" smtClean="0"/>
              <a:t>Research Study Approach.</a:t>
            </a:r>
          </a:p>
          <a:p>
            <a:pPr marL="0" indent="0">
              <a:buNone/>
            </a:pPr>
            <a:endParaRPr lang="en-US" dirty="0" smtClean="0"/>
          </a:p>
          <a:p>
            <a:pPr lvl="1"/>
            <a:r>
              <a:rPr lang="en-US" dirty="0" smtClean="0"/>
              <a:t>1.	  Focus Groups. </a:t>
            </a:r>
            <a:endParaRPr lang="en-US" dirty="0"/>
          </a:p>
          <a:p>
            <a:pPr lvl="2"/>
            <a:r>
              <a:rPr lang="en-US" dirty="0" smtClean="0"/>
              <a:t>15 </a:t>
            </a:r>
            <a:r>
              <a:rPr lang="en-US" dirty="0" smtClean="0"/>
              <a:t>Deputy City Attorneys (“DCAs”) </a:t>
            </a:r>
            <a:r>
              <a:rPr lang="en-US" dirty="0" smtClean="0"/>
              <a:t>from 5 Geographic Branches and 2 Specialized Units identified </a:t>
            </a:r>
            <a:r>
              <a:rPr lang="en-US" dirty="0"/>
              <a:t>issues and </a:t>
            </a:r>
            <a:r>
              <a:rPr lang="en-US" dirty="0" smtClean="0"/>
              <a:t>challenges. </a:t>
            </a:r>
            <a:endParaRPr lang="en-US" dirty="0"/>
          </a:p>
          <a:p>
            <a:pPr lvl="2"/>
            <a:r>
              <a:rPr lang="en-US" dirty="0"/>
              <a:t>Develop a data collection </a:t>
            </a:r>
            <a:r>
              <a:rPr lang="en-US" dirty="0" smtClean="0"/>
              <a:t>form.</a:t>
            </a:r>
          </a:p>
          <a:p>
            <a:pPr lvl="2"/>
            <a:endParaRPr lang="en-US" dirty="0"/>
          </a:p>
          <a:p>
            <a:pPr lvl="1"/>
            <a:r>
              <a:rPr lang="en-US" dirty="0" smtClean="0"/>
              <a:t>2.	</a:t>
            </a:r>
            <a:r>
              <a:rPr lang="en-US" dirty="0"/>
              <a:t> </a:t>
            </a:r>
            <a:r>
              <a:rPr lang="en-US" dirty="0" smtClean="0"/>
              <a:t> Primary Data Collection. </a:t>
            </a:r>
            <a:endParaRPr lang="en-US" dirty="0"/>
          </a:p>
          <a:p>
            <a:pPr lvl="2"/>
            <a:r>
              <a:rPr lang="en-US" dirty="0"/>
              <a:t>Extent of </a:t>
            </a:r>
            <a:r>
              <a:rPr lang="en-US" dirty="0" smtClean="0"/>
              <a:t>usage from targeted, in-depth data from 19 </a:t>
            </a:r>
            <a:r>
              <a:rPr lang="en-US" dirty="0" smtClean="0"/>
              <a:t>DCAs who served as </a:t>
            </a:r>
            <a:r>
              <a:rPr lang="en-US" dirty="0" smtClean="0"/>
              <a:t>filing attorneys.</a:t>
            </a:r>
            <a:endParaRPr lang="en-US" dirty="0"/>
          </a:p>
          <a:p>
            <a:pPr lvl="2"/>
            <a:r>
              <a:rPr lang="en-US" dirty="0"/>
              <a:t>Variation in usage by case circumstances – custody, type of misdemeanor, etc</a:t>
            </a:r>
            <a:r>
              <a:rPr lang="en-US" dirty="0" smtClean="0"/>
              <a:t>.</a:t>
            </a:r>
          </a:p>
          <a:p>
            <a:pPr lvl="2"/>
            <a:endParaRPr lang="en-US" dirty="0"/>
          </a:p>
          <a:p>
            <a:pPr lvl="1"/>
            <a:r>
              <a:rPr lang="en-US" dirty="0" smtClean="0"/>
              <a:t>3.	  Official Data. </a:t>
            </a:r>
          </a:p>
          <a:p>
            <a:pPr lvl="2"/>
            <a:r>
              <a:rPr lang="en-US" dirty="0" smtClean="0"/>
              <a:t>Whether the </a:t>
            </a:r>
            <a:r>
              <a:rPr lang="en-US" dirty="0"/>
              <a:t>presence of </a:t>
            </a:r>
            <a:r>
              <a:rPr lang="en-US" dirty="0" smtClean="0"/>
              <a:t>BWC </a:t>
            </a:r>
            <a:r>
              <a:rPr lang="en-US" dirty="0"/>
              <a:t>evidence </a:t>
            </a:r>
            <a:r>
              <a:rPr lang="en-US" dirty="0" smtClean="0"/>
              <a:t>affected </a:t>
            </a:r>
            <a:r>
              <a:rPr lang="en-US" dirty="0"/>
              <a:t>misdemeanor filing </a:t>
            </a:r>
            <a:r>
              <a:rPr lang="en-US" dirty="0" smtClean="0"/>
              <a:t>rates</a:t>
            </a:r>
            <a:r>
              <a:rPr lang="en-US" dirty="0"/>
              <a:t>.</a:t>
            </a:r>
          </a:p>
          <a:p>
            <a:pPr lvl="2"/>
            <a:r>
              <a:rPr lang="en-US" dirty="0" smtClean="0"/>
              <a:t>Study </a:t>
            </a:r>
            <a:r>
              <a:rPr lang="en-US" dirty="0"/>
              <a:t>period: October 1, 2015 and April 30, </a:t>
            </a:r>
            <a:r>
              <a:rPr lang="en-US" dirty="0" smtClean="0"/>
              <a:t>2018.</a:t>
            </a:r>
            <a:endParaRPr lang="en-US" dirty="0"/>
          </a:p>
          <a:p>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15</a:t>
            </a:fld>
            <a:endParaRPr lang="en-US" dirty="0"/>
          </a:p>
        </p:txBody>
      </p:sp>
    </p:spTree>
    <p:extLst>
      <p:ext uri="{BB962C8B-B14F-4D97-AF65-F5344CB8AC3E}">
        <p14:creationId xmlns:p14="http://schemas.microsoft.com/office/powerpoint/2010/main" val="1641033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5" y="147387"/>
            <a:ext cx="10515600" cy="1325563"/>
          </a:xfrm>
        </p:spPr>
        <p:txBody>
          <a:bodyPr/>
          <a:lstStyle/>
          <a:p>
            <a:r>
              <a:rPr lang="en-US" dirty="0"/>
              <a:t>                                           </a:t>
            </a:r>
            <a:r>
              <a:rPr lang="en-US" dirty="0" smtClean="0"/>
              <a:t>Instrument</a:t>
            </a: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16</a:t>
            </a:fld>
            <a:endParaRPr lang="en-US" dirty="0"/>
          </a:p>
        </p:txBody>
      </p:sp>
      <p:pic>
        <p:nvPicPr>
          <p:cNvPr id="6" name="Picture 5"/>
          <p:cNvPicPr>
            <a:picLocks noChangeAspect="1"/>
          </p:cNvPicPr>
          <p:nvPr/>
        </p:nvPicPr>
        <p:blipFill rotWithShape="1">
          <a:blip r:embed="rId3"/>
          <a:srcRect l="1265" r="1958"/>
          <a:stretch/>
        </p:blipFill>
        <p:spPr>
          <a:xfrm>
            <a:off x="6064624" y="1346603"/>
            <a:ext cx="6145306" cy="3331509"/>
          </a:xfrm>
          <a:prstGeom prst="rect">
            <a:avLst/>
          </a:prstGeom>
        </p:spPr>
      </p:pic>
      <p:pic>
        <p:nvPicPr>
          <p:cNvPr id="7" name="Picture 6"/>
          <p:cNvPicPr>
            <a:picLocks noChangeAspect="1"/>
          </p:cNvPicPr>
          <p:nvPr/>
        </p:nvPicPr>
        <p:blipFill rotWithShape="1">
          <a:blip r:embed="rId4"/>
          <a:srcRect l="1322" r="863"/>
          <a:stretch/>
        </p:blipFill>
        <p:spPr>
          <a:xfrm>
            <a:off x="26893" y="428607"/>
            <a:ext cx="5970495" cy="6146877"/>
          </a:xfrm>
          <a:prstGeom prst="rect">
            <a:avLst/>
          </a:prstGeom>
        </p:spPr>
      </p:pic>
    </p:spTree>
    <p:extLst>
      <p:ext uri="{BB962C8B-B14F-4D97-AF65-F5344CB8AC3E}">
        <p14:creationId xmlns:p14="http://schemas.microsoft.com/office/powerpoint/2010/main" val="1197421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a:bodyPr>
          <a:lstStyle/>
          <a:p>
            <a:r>
              <a:rPr lang="en-US" dirty="0"/>
              <a:t>Research </a:t>
            </a:r>
            <a:r>
              <a:rPr lang="en-US" dirty="0" smtClean="0"/>
              <a:t>Answers</a:t>
            </a:r>
            <a:r>
              <a:rPr lang="en-US" dirty="0"/>
              <a:t>:</a:t>
            </a:r>
          </a:p>
          <a:p>
            <a:endParaRPr lang="en-US" dirty="0"/>
          </a:p>
          <a:p>
            <a:pPr lvl="1"/>
            <a:r>
              <a:rPr lang="en-US" dirty="0"/>
              <a:t>1.	Does the presence of BWC video footage change the filing rates for 		crimes</a:t>
            </a:r>
            <a:r>
              <a:rPr lang="en-US" dirty="0" smtClean="0"/>
              <a:t>?</a:t>
            </a:r>
            <a:endParaRPr lang="en-US" dirty="0"/>
          </a:p>
          <a:p>
            <a:pPr lvl="1"/>
            <a:endParaRPr lang="en-US" dirty="0" smtClean="0"/>
          </a:p>
          <a:p>
            <a:pPr lvl="1"/>
            <a:endParaRPr lang="en-US" dirty="0"/>
          </a:p>
          <a:p>
            <a:pPr lvl="1" algn="ctr"/>
            <a:r>
              <a:rPr lang="en-US" dirty="0" smtClean="0"/>
              <a:t>Yes, but not necessarily in the ways you might suspect.</a:t>
            </a: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17</a:t>
            </a:fld>
            <a:endParaRPr lang="en-US" dirty="0"/>
          </a:p>
        </p:txBody>
      </p:sp>
    </p:spTree>
    <p:extLst>
      <p:ext uri="{BB962C8B-B14F-4D97-AF65-F5344CB8AC3E}">
        <p14:creationId xmlns:p14="http://schemas.microsoft.com/office/powerpoint/2010/main" val="2261705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fontScale="85000" lnSpcReduction="20000"/>
          </a:bodyPr>
          <a:lstStyle/>
          <a:p>
            <a:r>
              <a:rPr lang="en-US" dirty="0"/>
              <a:t>Research </a:t>
            </a:r>
            <a:r>
              <a:rPr lang="en-US" dirty="0" smtClean="0"/>
              <a:t>Answers</a:t>
            </a:r>
            <a:r>
              <a:rPr lang="en-US" dirty="0"/>
              <a:t>:</a:t>
            </a:r>
          </a:p>
          <a:p>
            <a:endParaRPr lang="en-US" dirty="0"/>
          </a:p>
          <a:p>
            <a:pPr lvl="1"/>
            <a:r>
              <a:rPr lang="en-US" dirty="0"/>
              <a:t>1</a:t>
            </a:r>
            <a:r>
              <a:rPr lang="en-US" dirty="0" smtClean="0"/>
              <a:t>.	</a:t>
            </a:r>
            <a:r>
              <a:rPr lang="en-US" dirty="0"/>
              <a:t>	Does the presence of BWC video footage change the filing rates for 		</a:t>
            </a:r>
            <a:r>
              <a:rPr lang="en-US" dirty="0" smtClean="0"/>
              <a:t>	</a:t>
            </a:r>
            <a:r>
              <a:rPr lang="en-US" dirty="0" smtClean="0"/>
              <a:t>	crimes</a:t>
            </a:r>
            <a:r>
              <a:rPr lang="en-US" dirty="0"/>
              <a:t>?</a:t>
            </a:r>
          </a:p>
          <a:p>
            <a:pPr marL="457200" lvl="1" indent="0">
              <a:buNone/>
            </a:pPr>
            <a:endParaRPr lang="en-US" dirty="0" smtClean="0"/>
          </a:p>
          <a:p>
            <a:pPr lvl="1"/>
            <a:r>
              <a:rPr lang="en-US" dirty="0" smtClean="0"/>
              <a:t>Cases were significantly more likely to be filed when BWC evidence was available as compared to when it was unavailable.</a:t>
            </a:r>
          </a:p>
          <a:p>
            <a:pPr lvl="1"/>
            <a:r>
              <a:rPr lang="en-US" dirty="0"/>
              <a:t>Interestingly, 72.5% of cases with BWC video that were </a:t>
            </a:r>
            <a:r>
              <a:rPr lang="en-US" i="1" dirty="0"/>
              <a:t>not</a:t>
            </a:r>
            <a:r>
              <a:rPr lang="en-US" dirty="0"/>
              <a:t> viewed were filed, whereas 64.1% of cases that were viewed before the filing decision date were filed. T</a:t>
            </a:r>
            <a:r>
              <a:rPr lang="en-US" dirty="0" smtClean="0"/>
              <a:t>his </a:t>
            </a:r>
            <a:r>
              <a:rPr lang="en-US" dirty="0"/>
              <a:t>raises the possibility that the knowledge of BWC availability increases likelihood of filing a case, but less so than actual video viewing. </a:t>
            </a:r>
            <a:endParaRPr lang="en-US" dirty="0" smtClean="0"/>
          </a:p>
          <a:p>
            <a:pPr lvl="1"/>
            <a:r>
              <a:rPr lang="en-US" dirty="0" smtClean="0"/>
              <a:t>The </a:t>
            </a:r>
            <a:r>
              <a:rPr lang="en-US" dirty="0"/>
              <a:t>overall filing rate for all cases during the study period was considerably lower—52.4% for all offenses. The filing rates were 63.7% for all offenses during the study period that had the same charge codes as the subset of charges with BWC video. </a:t>
            </a:r>
          </a:p>
          <a:p>
            <a:pPr lvl="1"/>
            <a:endParaRPr lang="en-US" dirty="0"/>
          </a:p>
          <a:p>
            <a:pPr lvl="1"/>
            <a:r>
              <a:rPr lang="en-US" sz="1600" dirty="0" smtClean="0"/>
              <a:t>*Until final report is published, numbers and statistics are not final.</a:t>
            </a:r>
            <a:endParaRPr lang="en-US" sz="1600" dirty="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18</a:t>
            </a:fld>
            <a:endParaRPr lang="en-US" dirty="0"/>
          </a:p>
        </p:txBody>
      </p:sp>
    </p:spTree>
    <p:extLst>
      <p:ext uri="{BB962C8B-B14F-4D97-AF65-F5344CB8AC3E}">
        <p14:creationId xmlns:p14="http://schemas.microsoft.com/office/powerpoint/2010/main" val="3959436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lnSpcReduction="10000"/>
          </a:bodyPr>
          <a:lstStyle/>
          <a:p>
            <a:r>
              <a:rPr lang="en-US" dirty="0" smtClean="0"/>
              <a:t>Research Answers:</a:t>
            </a:r>
          </a:p>
          <a:p>
            <a:endParaRPr lang="en-US" dirty="0" smtClean="0"/>
          </a:p>
          <a:p>
            <a:pPr lvl="1"/>
            <a:r>
              <a:rPr lang="en-US" dirty="0" smtClean="0"/>
              <a:t>1.	Does the presence of BWC video footage change the filing rates for 		crimes?</a:t>
            </a:r>
          </a:p>
          <a:p>
            <a:pPr lvl="1"/>
            <a:endParaRPr lang="en-US" dirty="0" smtClean="0"/>
          </a:p>
          <a:p>
            <a:pPr lvl="1"/>
            <a:r>
              <a:rPr lang="en-US" dirty="0" smtClean="0"/>
              <a:t>Cases where video was viewed had a lower filing percentage (45.5% versus 51.9%) and a higher rejection rate (45.5% versus 39.0%). If the same proportions occurred in a larger sample, it would suggest that the use of BWC evidence by attorneys reviewing cases reduces the proportion of cases being filed.</a:t>
            </a:r>
          </a:p>
          <a:p>
            <a:pPr lvl="1"/>
            <a:r>
              <a:rPr lang="en-US" dirty="0" smtClean="0"/>
              <a:t>Filing rate may be lower when BWC evidence was reviewed prior to filing than when BWC evidence was available but not reviewed.</a:t>
            </a:r>
          </a:p>
          <a:p>
            <a:pPr lvl="1"/>
            <a:r>
              <a:rPr lang="en-US" sz="1300" dirty="0"/>
              <a:t>*Until final report is published, numbers and statistics are not final.</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19</a:t>
            </a:fld>
            <a:endParaRPr lang="en-US" dirty="0"/>
          </a:p>
        </p:txBody>
      </p:sp>
    </p:spTree>
    <p:extLst>
      <p:ext uri="{BB962C8B-B14F-4D97-AF65-F5344CB8AC3E}">
        <p14:creationId xmlns:p14="http://schemas.microsoft.com/office/powerpoint/2010/main" val="44750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1.	</a:t>
            </a:r>
            <a:r>
              <a:rPr lang="en-US" dirty="0" smtClean="0"/>
              <a:t>Research Subject.</a:t>
            </a:r>
            <a:endParaRPr lang="en-US" dirty="0"/>
          </a:p>
          <a:p>
            <a:endParaRPr lang="en-US" dirty="0"/>
          </a:p>
          <a:p>
            <a:r>
              <a:rPr lang="en-US" dirty="0"/>
              <a:t>2.	Research Study.</a:t>
            </a:r>
          </a:p>
          <a:p>
            <a:endParaRPr lang="en-US" dirty="0"/>
          </a:p>
          <a:p>
            <a:r>
              <a:rPr lang="en-US" dirty="0"/>
              <a:t>3.	</a:t>
            </a:r>
            <a:r>
              <a:rPr lang="en-US" dirty="0" smtClean="0"/>
              <a:t>Research Solutions.</a:t>
            </a:r>
            <a:endParaRPr lang="en-US" dirty="0"/>
          </a:p>
          <a:p>
            <a:endParaRPr lang="en-US" dirty="0"/>
          </a:p>
          <a:p>
            <a:r>
              <a:rPr lang="en-US" dirty="0"/>
              <a:t>4.	Q &amp; A.</a:t>
            </a:r>
          </a:p>
        </p:txBody>
      </p:sp>
      <p:sp>
        <p:nvSpPr>
          <p:cNvPr id="4" name="Slide Number Placeholder 3"/>
          <p:cNvSpPr>
            <a:spLocks noGrp="1"/>
          </p:cNvSpPr>
          <p:nvPr>
            <p:ph type="sldNum" sz="quarter" idx="12"/>
          </p:nvPr>
        </p:nvSpPr>
        <p:spPr/>
        <p:txBody>
          <a:bodyPr/>
          <a:lstStyle/>
          <a:p>
            <a:fld id="{5F4D9919-7030-4B7E-A75C-F5DCE934CE9E}" type="slidenum">
              <a:rPr lang="en-US" smtClean="0"/>
              <a:t>2</a:t>
            </a:fld>
            <a:endParaRPr lang="en-US" dirty="0"/>
          </a:p>
        </p:txBody>
      </p:sp>
    </p:spTree>
    <p:extLst>
      <p:ext uri="{BB962C8B-B14F-4D97-AF65-F5344CB8AC3E}">
        <p14:creationId xmlns:p14="http://schemas.microsoft.com/office/powerpoint/2010/main" val="11738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fontScale="92500" lnSpcReduction="20000"/>
          </a:bodyPr>
          <a:lstStyle/>
          <a:p>
            <a:r>
              <a:rPr lang="en-US" dirty="0"/>
              <a:t>Research </a:t>
            </a:r>
            <a:r>
              <a:rPr lang="en-US" dirty="0" smtClean="0"/>
              <a:t>Answers</a:t>
            </a:r>
            <a:r>
              <a:rPr lang="en-US" dirty="0"/>
              <a:t>:</a:t>
            </a:r>
          </a:p>
          <a:p>
            <a:pPr marL="457200" lvl="1" indent="0">
              <a:buNone/>
            </a:pPr>
            <a:endParaRPr lang="en-US" dirty="0"/>
          </a:p>
          <a:p>
            <a:pPr lvl="1"/>
            <a:r>
              <a:rPr lang="en-US" dirty="0"/>
              <a:t>2.	</a:t>
            </a:r>
            <a:r>
              <a:rPr lang="en-US" dirty="0" smtClean="0"/>
              <a:t>	What </a:t>
            </a:r>
            <a:r>
              <a:rPr lang="en-US" dirty="0"/>
              <a:t>are the factors that influence whether filing attorneys evaluate 		</a:t>
            </a:r>
            <a:r>
              <a:rPr lang="en-US" dirty="0" smtClean="0"/>
              <a:t>	BWC </a:t>
            </a:r>
            <a:r>
              <a:rPr lang="en-US" dirty="0"/>
              <a:t>video footage in making filing decisions?</a:t>
            </a:r>
          </a:p>
          <a:p>
            <a:pPr lvl="1"/>
            <a:endParaRPr lang="en-US" dirty="0"/>
          </a:p>
          <a:p>
            <a:pPr marL="457200" lvl="1" indent="0">
              <a:buNone/>
            </a:pPr>
            <a:r>
              <a:rPr lang="en-US" dirty="0" smtClean="0"/>
              <a:t>84.3 % - Cases in Which DCAs Did Not Use BWC Evidence Because Case Was a Filing or Reject Without BWC Evidence.</a:t>
            </a:r>
          </a:p>
          <a:p>
            <a:pPr marL="457200" lvl="1" indent="0">
              <a:buNone/>
            </a:pPr>
            <a:endParaRPr lang="en-US" dirty="0"/>
          </a:p>
          <a:p>
            <a:pPr marL="457200" lvl="1" indent="0">
              <a:buNone/>
            </a:pPr>
            <a:r>
              <a:rPr lang="en-US" dirty="0" smtClean="0"/>
              <a:t>14.4% - Cases for Which BWC Evidence Was Not Used in Filing Because Filing DCA Did Not Know if Video Was Available Or Not.</a:t>
            </a:r>
          </a:p>
          <a:p>
            <a:pPr marL="457200" lvl="1" indent="0">
              <a:buNone/>
            </a:pPr>
            <a:endParaRPr lang="en-US" dirty="0"/>
          </a:p>
          <a:p>
            <a:pPr marL="457200" lvl="1" indent="0">
              <a:buNone/>
            </a:pPr>
            <a:r>
              <a:rPr lang="en-US" dirty="0" smtClean="0"/>
              <a:t>8.3% - Cases for Which BWC Evidence Was Not Watched, But DCA Indicated Would Have Liked to Watch the BWC Video(s), But Did Not Have Time to Do So</a:t>
            </a:r>
            <a:r>
              <a:rPr lang="en-US" dirty="0" smtClean="0"/>
              <a:t>.</a:t>
            </a:r>
          </a:p>
          <a:p>
            <a:pPr marL="457200" lvl="1" indent="0">
              <a:buNone/>
            </a:pPr>
            <a:r>
              <a:rPr lang="en-US" dirty="0"/>
              <a:t>*</a:t>
            </a:r>
            <a:r>
              <a:rPr lang="en-US" sz="1300" dirty="0"/>
              <a:t>Until final report is published, numbers and statistics are not final.</a:t>
            </a:r>
          </a:p>
          <a:p>
            <a:pPr marL="457200" lvl="1"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20</a:t>
            </a:fld>
            <a:endParaRPr lang="en-US" dirty="0"/>
          </a:p>
        </p:txBody>
      </p:sp>
    </p:spTree>
    <p:extLst>
      <p:ext uri="{BB962C8B-B14F-4D97-AF65-F5344CB8AC3E}">
        <p14:creationId xmlns:p14="http://schemas.microsoft.com/office/powerpoint/2010/main" val="4289246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a:bodyPr>
          <a:lstStyle/>
          <a:p>
            <a:r>
              <a:rPr lang="en-US" dirty="0"/>
              <a:t>Research </a:t>
            </a:r>
            <a:r>
              <a:rPr lang="en-US" dirty="0" smtClean="0"/>
              <a:t>Answers</a:t>
            </a:r>
            <a:r>
              <a:rPr lang="en-US" dirty="0"/>
              <a:t>:</a:t>
            </a:r>
          </a:p>
          <a:p>
            <a:pPr lvl="1"/>
            <a:endParaRPr lang="en-US" dirty="0"/>
          </a:p>
          <a:p>
            <a:pPr lvl="1"/>
            <a:r>
              <a:rPr lang="en-US" dirty="0"/>
              <a:t>3.	Does the decision to evaluate BWC video vary by crime type</a:t>
            </a:r>
            <a:r>
              <a:rPr lang="en-US" dirty="0" smtClean="0"/>
              <a:t>?</a:t>
            </a:r>
          </a:p>
          <a:p>
            <a:pPr lvl="1"/>
            <a:endParaRPr lang="en-US" dirty="0"/>
          </a:p>
          <a:p>
            <a:pPr marL="457200" lvl="1" indent="0">
              <a:buNone/>
            </a:pPr>
            <a:endParaRPr lang="en-US" dirty="0" smtClean="0"/>
          </a:p>
          <a:p>
            <a:pPr marL="457200" lvl="1" indent="0">
              <a:buNone/>
            </a:pPr>
            <a:endParaRPr lang="en-US" dirty="0"/>
          </a:p>
          <a:p>
            <a:pPr marL="457200" lvl="1" indent="0" algn="ctr">
              <a:buNone/>
            </a:pPr>
            <a:r>
              <a:rPr lang="en-US" dirty="0" smtClean="0"/>
              <a:t>Yes.</a:t>
            </a: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21</a:t>
            </a:fld>
            <a:endParaRPr lang="en-US" dirty="0"/>
          </a:p>
        </p:txBody>
      </p:sp>
    </p:spTree>
    <p:extLst>
      <p:ext uri="{BB962C8B-B14F-4D97-AF65-F5344CB8AC3E}">
        <p14:creationId xmlns:p14="http://schemas.microsoft.com/office/powerpoint/2010/main" val="4093889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a:bodyPr>
          <a:lstStyle/>
          <a:p>
            <a:r>
              <a:rPr lang="en-US" dirty="0"/>
              <a:t>Research </a:t>
            </a:r>
            <a:r>
              <a:rPr lang="en-US" dirty="0" smtClean="0"/>
              <a:t>Answers</a:t>
            </a:r>
            <a:r>
              <a:rPr lang="en-US" dirty="0"/>
              <a:t>:</a:t>
            </a:r>
          </a:p>
          <a:p>
            <a:pPr lvl="1"/>
            <a:endParaRPr lang="en-US" dirty="0"/>
          </a:p>
          <a:p>
            <a:pPr lvl="1"/>
            <a:r>
              <a:rPr lang="en-US" dirty="0"/>
              <a:t>3.	Does the decision to evaluate BWC video vary by crime type</a:t>
            </a:r>
            <a:r>
              <a:rPr lang="en-US" dirty="0" smtClean="0"/>
              <a:t>?</a:t>
            </a:r>
          </a:p>
          <a:p>
            <a:pPr lvl="1"/>
            <a:endParaRPr lang="en-US" dirty="0" smtClean="0"/>
          </a:p>
          <a:p>
            <a:pPr lvl="1"/>
            <a:endParaRPr lang="en-US" dirty="0"/>
          </a:p>
          <a:p>
            <a:pPr lvl="1"/>
            <a:r>
              <a:rPr lang="en-US" dirty="0" smtClean="0"/>
              <a:t>Especially Crimes of Domestic Violence, DUI (especially refusals), Battery on a Peace Officer, Resisting Arrest.</a:t>
            </a:r>
          </a:p>
          <a:p>
            <a:pPr lvl="1"/>
            <a:endParaRPr lang="en-US" dirty="0" smtClean="0"/>
          </a:p>
          <a:p>
            <a:pPr lvl="1"/>
            <a:r>
              <a:rPr lang="en-US" dirty="0"/>
              <a:t>In an attempt to provide guidance to prosecutors, </a:t>
            </a:r>
            <a:r>
              <a:rPr lang="en-US" dirty="0" smtClean="0"/>
              <a:t>offense </a:t>
            </a:r>
            <a:r>
              <a:rPr lang="en-US" dirty="0"/>
              <a:t>types were grouped into three broad categories based on the likelihood that BWC evidence could be relevant to the filing decision.</a:t>
            </a:r>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22</a:t>
            </a:fld>
            <a:endParaRPr lang="en-US" dirty="0"/>
          </a:p>
        </p:txBody>
      </p:sp>
    </p:spTree>
    <p:extLst>
      <p:ext uri="{BB962C8B-B14F-4D97-AF65-F5344CB8AC3E}">
        <p14:creationId xmlns:p14="http://schemas.microsoft.com/office/powerpoint/2010/main" val="1050212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Research Study</a:t>
            </a:r>
          </a:p>
        </p:txBody>
      </p:sp>
      <p:sp>
        <p:nvSpPr>
          <p:cNvPr id="3" name="Content Placeholder 2"/>
          <p:cNvSpPr>
            <a:spLocks noGrp="1"/>
          </p:cNvSpPr>
          <p:nvPr>
            <p:ph idx="1"/>
          </p:nvPr>
        </p:nvSpPr>
        <p:spPr/>
        <p:txBody>
          <a:bodyPr>
            <a:normAutofit fontScale="92500" lnSpcReduction="10000"/>
          </a:bodyPr>
          <a:lstStyle/>
          <a:p>
            <a:r>
              <a:rPr lang="en-US" dirty="0"/>
              <a:t>Research </a:t>
            </a:r>
            <a:r>
              <a:rPr lang="en-US" dirty="0" smtClean="0"/>
              <a:t>Answers:</a:t>
            </a:r>
          </a:p>
          <a:p>
            <a:endParaRPr lang="en-US" dirty="0"/>
          </a:p>
          <a:p>
            <a:pPr lvl="1"/>
            <a:r>
              <a:rPr lang="en-US" dirty="0" smtClean="0"/>
              <a:t>1.	</a:t>
            </a:r>
            <a:r>
              <a:rPr lang="en-US" dirty="0"/>
              <a:t> </a:t>
            </a:r>
            <a:r>
              <a:rPr lang="en-US" dirty="0" smtClean="0"/>
              <a:t> Category A includes all offenses likely to be captured on BWC, in whole or in part.  In other words, the entire offense is likely to be captured on BWC or at least one element of the offense is likely to be captured on BWC.</a:t>
            </a:r>
          </a:p>
          <a:p>
            <a:pPr lvl="1"/>
            <a:endParaRPr lang="en-US" dirty="0"/>
          </a:p>
          <a:p>
            <a:pPr lvl="1"/>
            <a:r>
              <a:rPr lang="en-US" dirty="0" smtClean="0"/>
              <a:t>2.	  Category B includes all offenses not in Category A in which stronger circumstantial evidence is likely to be captured on BWCs, such as the effect of the offense (e.g., injury, damage, etc.), statements regarding the offense by the defendant, victim and/or witness, and the demeanor of the defendant, victim and/or witness.</a:t>
            </a:r>
          </a:p>
          <a:p>
            <a:pPr lvl="1"/>
            <a:endParaRPr lang="en-US" dirty="0"/>
          </a:p>
          <a:p>
            <a:pPr lvl="1"/>
            <a:r>
              <a:rPr lang="en-US" dirty="0" smtClean="0"/>
              <a:t>3.  Category C includes offenses not in Categories A or B in which weaker circumstantial evidence is likely to be captured on BWCs, if at all.	</a:t>
            </a:r>
            <a:endParaRPr lang="en-US" dirty="0"/>
          </a:p>
          <a:p>
            <a:pPr lvl="1"/>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23</a:t>
            </a:fld>
            <a:endParaRPr lang="en-US" dirty="0"/>
          </a:p>
        </p:txBody>
      </p:sp>
    </p:spTree>
    <p:extLst>
      <p:ext uri="{BB962C8B-B14F-4D97-AF65-F5344CB8AC3E}">
        <p14:creationId xmlns:p14="http://schemas.microsoft.com/office/powerpoint/2010/main" val="4181069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631"/>
            <a:ext cx="10515600" cy="1325563"/>
          </a:xfrm>
        </p:spPr>
        <p:txBody>
          <a:bodyPr/>
          <a:lstStyle/>
          <a:p>
            <a:r>
              <a:rPr lang="en-US" dirty="0" smtClean="0"/>
              <a:t>Research Study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Additional Major Findings.</a:t>
            </a:r>
          </a:p>
          <a:p>
            <a:pPr marL="914400" lvl="1" indent="-457200">
              <a:buAutoNum type="arabicPeriod"/>
            </a:pPr>
            <a:r>
              <a:rPr lang="en-US" dirty="0" smtClean="0"/>
              <a:t>Low </a:t>
            </a:r>
            <a:r>
              <a:rPr lang="en-US" dirty="0"/>
              <a:t>usage of BWC video </a:t>
            </a:r>
            <a:r>
              <a:rPr lang="en-US" dirty="0" smtClean="0"/>
              <a:t>in filing decision.</a:t>
            </a:r>
          </a:p>
          <a:p>
            <a:pPr lvl="2"/>
            <a:r>
              <a:rPr lang="en-US" dirty="0"/>
              <a:t>Usage under 8%.</a:t>
            </a:r>
          </a:p>
          <a:p>
            <a:pPr lvl="3"/>
            <a:r>
              <a:rPr lang="en-US" dirty="0"/>
              <a:t>Time and Access.</a:t>
            </a:r>
          </a:p>
          <a:p>
            <a:pPr lvl="2"/>
            <a:r>
              <a:rPr lang="en-US" dirty="0"/>
              <a:t>Custody filings had almost twice as high usage than non-custody cases.</a:t>
            </a:r>
          </a:p>
          <a:p>
            <a:pPr lvl="2"/>
            <a:r>
              <a:rPr lang="en-US" dirty="0"/>
              <a:t>Average time spent reviewing video: 21 minutes.</a:t>
            </a:r>
          </a:p>
          <a:p>
            <a:pPr marL="1371600" lvl="2" indent="-457200">
              <a:buAutoNum type="arabicPeriod"/>
            </a:pPr>
            <a:endParaRPr lang="en-US" dirty="0"/>
          </a:p>
          <a:p>
            <a:pPr marL="914400" lvl="1" indent="-457200">
              <a:buAutoNum type="arabicPeriod"/>
            </a:pPr>
            <a:endParaRPr lang="en-US" dirty="0" smtClean="0"/>
          </a:p>
          <a:p>
            <a:pPr marL="914400" lvl="1" indent="-457200">
              <a:buFont typeface="Arial" panose="020B0604020202020204" pitchFamily="34" charset="0"/>
              <a:buAutoNum type="arabicPeriod"/>
            </a:pPr>
            <a:r>
              <a:rPr lang="en-US" dirty="0"/>
              <a:t>Despite low usage of BWC evidence in filing decision, 90% of filers believed it assisted in filing decision</a:t>
            </a:r>
            <a:r>
              <a:rPr lang="en-US" dirty="0" smtClean="0"/>
              <a:t>.</a:t>
            </a:r>
          </a:p>
          <a:p>
            <a:pPr marL="914400" lvl="1" indent="-457200">
              <a:buFont typeface="Arial" panose="020B0604020202020204" pitchFamily="34" charset="0"/>
              <a:buAutoNum type="arabicPeriod"/>
            </a:pPr>
            <a:endParaRPr lang="en-US" dirty="0"/>
          </a:p>
          <a:p>
            <a:pPr marL="914400" lvl="1" indent="-457200">
              <a:buFont typeface="Arial" panose="020B0604020202020204" pitchFamily="34" charset="0"/>
              <a:buAutoNum type="arabicPeriod"/>
            </a:pPr>
            <a:endParaRPr lang="en-US" dirty="0" smtClean="0"/>
          </a:p>
          <a:p>
            <a:pPr marL="457200" lvl="1" indent="0">
              <a:buNone/>
            </a:pPr>
            <a:r>
              <a:rPr lang="en-US" dirty="0" smtClean="0"/>
              <a:t>3.	Why low usage if assistive?</a:t>
            </a:r>
            <a:endParaRPr lang="en-US" dirty="0"/>
          </a:p>
          <a:p>
            <a:pPr lvl="2"/>
            <a:r>
              <a:rPr lang="en-US" dirty="0" smtClean="0"/>
              <a:t>Average Number of Videos Per Case: 4.5-5.6</a:t>
            </a:r>
          </a:p>
          <a:p>
            <a:pPr lvl="2"/>
            <a:r>
              <a:rPr lang="en-US" dirty="0" smtClean="0"/>
              <a:t>Average Length of Videos in Minutes Per Case: </a:t>
            </a:r>
            <a:r>
              <a:rPr lang="en-US" dirty="0" smtClean="0"/>
              <a:t>135-139</a:t>
            </a:r>
          </a:p>
          <a:p>
            <a:pPr lvl="2"/>
            <a:endParaRPr lang="en-US" dirty="0"/>
          </a:p>
          <a:p>
            <a:pPr lvl="2"/>
            <a:r>
              <a:rPr lang="en-US" sz="1500" dirty="0"/>
              <a:t>*Until final report is published, numbers and statistics are not final.</a:t>
            </a:r>
          </a:p>
          <a:p>
            <a:pPr lvl="2"/>
            <a:endParaRPr lang="en-US" dirty="0" smtClean="0"/>
          </a:p>
          <a:p>
            <a:pPr lvl="2"/>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24</a:t>
            </a:fld>
            <a:endParaRPr lang="en-US" dirty="0"/>
          </a:p>
        </p:txBody>
      </p:sp>
    </p:spTree>
    <p:extLst>
      <p:ext uri="{BB962C8B-B14F-4D97-AF65-F5344CB8AC3E}">
        <p14:creationId xmlns:p14="http://schemas.microsoft.com/office/powerpoint/2010/main" val="1983099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a:bodyPr>
          <a:lstStyle/>
          <a:p>
            <a:r>
              <a:rPr lang="en-US" dirty="0" smtClean="0"/>
              <a:t>Teamwork.</a:t>
            </a:r>
          </a:p>
          <a:p>
            <a:endParaRPr lang="en-US" dirty="0"/>
          </a:p>
          <a:p>
            <a:pPr lvl="1"/>
            <a:r>
              <a:rPr lang="en-US" dirty="0" smtClean="0"/>
              <a:t>Communicate and Collaborate with Law Enforcement Agencies (“LEAs”) That Submit Cases for Filing Consideration.</a:t>
            </a:r>
          </a:p>
          <a:p>
            <a:pPr lvl="1"/>
            <a:endParaRPr lang="en-US" dirty="0"/>
          </a:p>
          <a:p>
            <a:pPr lvl="2"/>
            <a:r>
              <a:rPr lang="en-US" dirty="0" smtClean="0"/>
              <a:t>Obtain and Understand Protocol of BWC Program.</a:t>
            </a:r>
          </a:p>
          <a:p>
            <a:pPr lvl="2"/>
            <a:r>
              <a:rPr lang="en-US" dirty="0" smtClean="0"/>
              <a:t>Know, Establish or Adjust Protocol of Sharing of BWC Evidence.</a:t>
            </a:r>
          </a:p>
          <a:p>
            <a:pPr lvl="2"/>
            <a:r>
              <a:rPr lang="en-US" dirty="0" smtClean="0"/>
              <a:t>If Multiple LEAS with BWC Programs, Especially if BWC Programs Utilize Different Technologies, Then Arrange Multi-Agency Meeting to Coordinate Similarities in Sharing, When Possible.</a:t>
            </a:r>
          </a:p>
          <a:p>
            <a:pPr lvl="2"/>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25</a:t>
            </a:fld>
            <a:endParaRPr lang="en-US" dirty="0"/>
          </a:p>
        </p:txBody>
      </p:sp>
    </p:spTree>
    <p:extLst>
      <p:ext uri="{BB962C8B-B14F-4D97-AF65-F5344CB8AC3E}">
        <p14:creationId xmlns:p14="http://schemas.microsoft.com/office/powerpoint/2010/main" val="679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Teamwork.</a:t>
            </a:r>
          </a:p>
          <a:p>
            <a:pPr marL="0" indent="0">
              <a:buNone/>
            </a:pPr>
            <a:endParaRPr lang="en-US" dirty="0"/>
          </a:p>
          <a:p>
            <a:pPr lvl="1"/>
            <a:r>
              <a:rPr lang="en-US" dirty="0"/>
              <a:t>When to Share?</a:t>
            </a:r>
          </a:p>
          <a:p>
            <a:pPr lvl="2"/>
            <a:r>
              <a:rPr lang="en-US" dirty="0"/>
              <a:t>Sharing of BWC Evidence Should Occur Upon Submission of Any Case for Filing Consideration.</a:t>
            </a:r>
          </a:p>
          <a:p>
            <a:pPr lvl="1"/>
            <a:endParaRPr lang="en-US" dirty="0"/>
          </a:p>
          <a:p>
            <a:pPr lvl="1"/>
            <a:r>
              <a:rPr lang="en-US" dirty="0"/>
              <a:t>What to Share?</a:t>
            </a:r>
          </a:p>
          <a:p>
            <a:pPr lvl="2"/>
            <a:r>
              <a:rPr lang="en-US" dirty="0"/>
              <a:t>Sharing of BWC Evidence Should Include All Recordings Made Because of Case, and Only All Recordings Made Because of Case.</a:t>
            </a:r>
          </a:p>
          <a:p>
            <a:pPr marL="914400" lvl="2" indent="0">
              <a:buNone/>
            </a:pPr>
            <a:endParaRPr lang="en-US" dirty="0"/>
          </a:p>
          <a:p>
            <a:pPr lvl="1"/>
            <a:r>
              <a:rPr lang="en-US" dirty="0"/>
              <a:t>How to Share? </a:t>
            </a:r>
          </a:p>
          <a:p>
            <a:pPr lvl="2"/>
            <a:r>
              <a:rPr lang="en-US" dirty="0"/>
              <a:t>Sharing of BWC Evidence Should Be Exact Copy of Recordings.</a:t>
            </a:r>
          </a:p>
          <a:p>
            <a:pPr lvl="2"/>
            <a:r>
              <a:rPr lang="en-US" dirty="0"/>
              <a:t>Sharing of BWC Evidence Should Be Grouped Into Case/Folder Inclusive of And Exclusive To All Recordings Made Because of Case.</a:t>
            </a:r>
          </a:p>
          <a:p>
            <a:pPr lvl="1"/>
            <a:endParaRPr lang="en-US" dirty="0"/>
          </a:p>
          <a:p>
            <a:pPr lvl="1"/>
            <a:r>
              <a:rPr lang="en-US" dirty="0"/>
              <a:t>With Whom to Share?</a:t>
            </a:r>
          </a:p>
          <a:p>
            <a:pPr lvl="2"/>
            <a:r>
              <a:rPr lang="en-US" dirty="0"/>
              <a:t>Whether Recordings Be Shared With Entire Office, Specific Branch/Unit, And/Or Individual Attorneys.</a:t>
            </a:r>
          </a:p>
          <a:p>
            <a:pPr lvl="2"/>
            <a:r>
              <a:rPr lang="en-US" dirty="0"/>
              <a:t>If Multiple LEAs, Request Unique Identifiers to Distinguish One LEA from Another in Case Identifying Numbers Can Be Duplicative.</a:t>
            </a:r>
          </a:p>
          <a:p>
            <a:endParaRPr lang="en-US" dirty="0"/>
          </a:p>
          <a:p>
            <a:pPr marL="914400" lvl="2" indent="0">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26</a:t>
            </a:fld>
            <a:endParaRPr lang="en-US" dirty="0"/>
          </a:p>
        </p:txBody>
      </p:sp>
    </p:spTree>
    <p:extLst>
      <p:ext uri="{BB962C8B-B14F-4D97-AF65-F5344CB8AC3E}">
        <p14:creationId xmlns:p14="http://schemas.microsoft.com/office/powerpoint/2010/main" val="967629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a:bodyPr>
          <a:lstStyle/>
          <a:p>
            <a:r>
              <a:rPr lang="en-US" dirty="0" smtClean="0"/>
              <a:t>Teamwork.</a:t>
            </a:r>
          </a:p>
          <a:p>
            <a:pPr lvl="1"/>
            <a:endParaRPr lang="en-US" dirty="0" smtClean="0"/>
          </a:p>
          <a:p>
            <a:pPr lvl="1"/>
            <a:r>
              <a:rPr lang="en-US" dirty="0" smtClean="0"/>
              <a:t>Facilitation </a:t>
            </a:r>
            <a:r>
              <a:rPr lang="en-US" dirty="0"/>
              <a:t>of What to Share and How to Share?</a:t>
            </a:r>
          </a:p>
          <a:p>
            <a:pPr lvl="2"/>
            <a:r>
              <a:rPr lang="en-US" dirty="0"/>
              <a:t>Each Individual Recording Should Be Identified by LEA Or Individual Officers Particular to Filing Submission.</a:t>
            </a:r>
          </a:p>
          <a:p>
            <a:pPr lvl="3"/>
            <a:r>
              <a:rPr lang="en-US" dirty="0"/>
              <a:t>e.g., Incident Number, DR/Report Number, Event Number.</a:t>
            </a:r>
          </a:p>
          <a:p>
            <a:pPr lvl="2"/>
            <a:r>
              <a:rPr lang="en-US" dirty="0"/>
              <a:t>Reporting Officers Should Identify Each And Every Officer That Responded to Incident in Report.</a:t>
            </a:r>
          </a:p>
          <a:p>
            <a:pPr lvl="2"/>
            <a:r>
              <a:rPr lang="en-US" dirty="0"/>
              <a:t>Reporting Officers Should Identify Whether BWCs Were Activated.</a:t>
            </a:r>
          </a:p>
          <a:p>
            <a:pPr lvl="2"/>
            <a:r>
              <a:rPr lang="en-US" dirty="0"/>
              <a:t>Reporting Officers Should Identify Which Officer Observed Which Evidence And, if Possible, When Such Evidence Was Observed.</a:t>
            </a:r>
          </a:p>
          <a:p>
            <a:endParaRPr lang="en-US" dirty="0"/>
          </a:p>
          <a:p>
            <a:pPr lvl="2"/>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27</a:t>
            </a:fld>
            <a:endParaRPr lang="en-US" dirty="0"/>
          </a:p>
        </p:txBody>
      </p:sp>
    </p:spTree>
    <p:extLst>
      <p:ext uri="{BB962C8B-B14F-4D97-AF65-F5344CB8AC3E}">
        <p14:creationId xmlns:p14="http://schemas.microsoft.com/office/powerpoint/2010/main" val="1152246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a:bodyPr>
          <a:lstStyle/>
          <a:p>
            <a:r>
              <a:rPr lang="en-US" dirty="0" smtClean="0"/>
              <a:t>Technology.</a:t>
            </a:r>
          </a:p>
          <a:p>
            <a:endParaRPr lang="en-US" dirty="0"/>
          </a:p>
          <a:p>
            <a:pPr lvl="1"/>
            <a:r>
              <a:rPr lang="en-US" dirty="0"/>
              <a:t>If Technology Does Not Support Efficient </a:t>
            </a:r>
            <a:r>
              <a:rPr lang="en-US" dirty="0" smtClean="0"/>
              <a:t>and Effective Review </a:t>
            </a:r>
            <a:r>
              <a:rPr lang="en-US" dirty="0"/>
              <a:t>of BWC Evidence, Personnel Is </a:t>
            </a:r>
            <a:r>
              <a:rPr lang="en-US" dirty="0" smtClean="0"/>
              <a:t>Inefficient.</a:t>
            </a:r>
            <a:endParaRPr lang="en-US" dirty="0" smtClean="0"/>
          </a:p>
          <a:p>
            <a:pPr lvl="1"/>
            <a:endParaRPr lang="en-US" dirty="0"/>
          </a:p>
          <a:p>
            <a:pPr lvl="1"/>
            <a:r>
              <a:rPr lang="en-US" dirty="0" smtClean="0"/>
              <a:t>1.	Bandwidth.</a:t>
            </a:r>
          </a:p>
          <a:p>
            <a:pPr lvl="1"/>
            <a:r>
              <a:rPr lang="en-US" dirty="0" smtClean="0"/>
              <a:t>2.	Computers, Operating Systems &amp; Browsers.</a:t>
            </a:r>
          </a:p>
          <a:p>
            <a:pPr lvl="1"/>
            <a:r>
              <a:rPr lang="en-US" dirty="0" smtClean="0"/>
              <a:t>3.	Monitors.</a:t>
            </a:r>
          </a:p>
          <a:p>
            <a:pPr lvl="1"/>
            <a:r>
              <a:rPr lang="en-US" dirty="0" smtClean="0"/>
              <a:t>4.	Headphones.</a:t>
            </a:r>
          </a:p>
          <a:p>
            <a:pPr lvl="1"/>
            <a:r>
              <a:rPr lang="en-US" dirty="0" smtClean="0"/>
              <a:t>5.	Storage.</a:t>
            </a:r>
          </a:p>
          <a:p>
            <a:pPr marL="914400" lvl="2" indent="0">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28</a:t>
            </a:fld>
            <a:endParaRPr lang="en-US" dirty="0"/>
          </a:p>
        </p:txBody>
      </p:sp>
    </p:spTree>
    <p:extLst>
      <p:ext uri="{BB962C8B-B14F-4D97-AF65-F5344CB8AC3E}">
        <p14:creationId xmlns:p14="http://schemas.microsoft.com/office/powerpoint/2010/main" val="1371109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a:bodyPr>
          <a:lstStyle/>
          <a:p>
            <a:r>
              <a:rPr lang="en-US" dirty="0" smtClean="0"/>
              <a:t>Training – Technological and Logistical.</a:t>
            </a:r>
          </a:p>
          <a:p>
            <a:endParaRPr lang="en-US" dirty="0" smtClean="0"/>
          </a:p>
          <a:p>
            <a:pPr lvl="1"/>
            <a:r>
              <a:rPr lang="en-US" dirty="0" smtClean="0"/>
              <a:t>Train </a:t>
            </a:r>
            <a:r>
              <a:rPr lang="en-US" dirty="0"/>
              <a:t>Filing </a:t>
            </a:r>
            <a:r>
              <a:rPr lang="en-US" dirty="0" smtClean="0"/>
              <a:t>Attorneys </a:t>
            </a:r>
            <a:r>
              <a:rPr lang="en-US" dirty="0"/>
              <a:t>On Effective And Efficient Use of BWC Evidence Platform(s</a:t>
            </a:r>
            <a:r>
              <a:rPr lang="en-US" dirty="0" smtClean="0"/>
              <a:t>).</a:t>
            </a:r>
          </a:p>
          <a:p>
            <a:pPr lvl="2"/>
            <a:r>
              <a:rPr lang="en-US" dirty="0" smtClean="0"/>
              <a:t>How </a:t>
            </a:r>
            <a:r>
              <a:rPr lang="en-US" dirty="0"/>
              <a:t>to Use BWC Evidence Platform(s).</a:t>
            </a:r>
          </a:p>
          <a:p>
            <a:pPr lvl="4"/>
            <a:r>
              <a:rPr lang="en-US" dirty="0"/>
              <a:t>Sign In Process.</a:t>
            </a:r>
          </a:p>
          <a:p>
            <a:pPr lvl="4"/>
            <a:r>
              <a:rPr lang="en-US" dirty="0"/>
              <a:t>How to Search for BWC Evidence.</a:t>
            </a:r>
          </a:p>
          <a:p>
            <a:pPr lvl="4"/>
            <a:r>
              <a:rPr lang="en-US" dirty="0"/>
              <a:t>Understand Any Sharing Protocol Established With LEA.</a:t>
            </a:r>
          </a:p>
          <a:p>
            <a:pPr lvl="4"/>
            <a:r>
              <a:rPr lang="en-US" dirty="0"/>
              <a:t>Understand Evidence Identification and Organization.</a:t>
            </a:r>
          </a:p>
          <a:p>
            <a:pPr lvl="4"/>
            <a:r>
              <a:rPr lang="en-US" dirty="0"/>
              <a:t>Be Mindful of Clues Regarding Which Recordings May Contain Key Evidence.</a:t>
            </a:r>
          </a:p>
          <a:p>
            <a:pPr lvl="5"/>
            <a:r>
              <a:rPr lang="en-US" dirty="0"/>
              <a:t>Title of Recording, Time of Recording, Which Officer Made Recording</a:t>
            </a:r>
          </a:p>
          <a:p>
            <a:pPr marL="914400" lvl="2" indent="0">
              <a:buNone/>
            </a:pPr>
            <a:endParaRPr lang="en-US" dirty="0"/>
          </a:p>
          <a:p>
            <a:pPr marL="0" lvl="2" indent="0">
              <a:spcBef>
                <a:spcPts val="1000"/>
              </a:spcBef>
              <a:buNone/>
            </a:pPr>
            <a:endParaRPr lang="en-US" dirty="0"/>
          </a:p>
          <a:p>
            <a:pPr marL="0" lvl="2" indent="0">
              <a:spcBef>
                <a:spcPts val="1000"/>
              </a:spcBef>
              <a:buNone/>
            </a:pPr>
            <a:endParaRPr lang="en-US" dirty="0" smtClean="0"/>
          </a:p>
          <a:p>
            <a:pPr marL="0" lvl="2" indent="0">
              <a:spcBef>
                <a:spcPts val="1000"/>
              </a:spcBef>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29</a:t>
            </a:fld>
            <a:endParaRPr lang="en-US" dirty="0"/>
          </a:p>
        </p:txBody>
      </p:sp>
    </p:spTree>
    <p:extLst>
      <p:ext uri="{BB962C8B-B14F-4D97-AF65-F5344CB8AC3E}">
        <p14:creationId xmlns:p14="http://schemas.microsoft.com/office/powerpoint/2010/main" val="1926247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dirty="0" smtClean="0"/>
              <a:t>Los Angeles City Attorney’s Office</a:t>
            </a:r>
          </a:p>
          <a:p>
            <a:pPr marL="0" indent="0" algn="ctr">
              <a:buNone/>
            </a:pPr>
            <a:endParaRPr lang="en-US" dirty="0" smtClean="0"/>
          </a:p>
          <a:p>
            <a:pPr marL="0" indent="0" algn="ctr">
              <a:buNone/>
            </a:pPr>
            <a:r>
              <a:rPr lang="en-US" dirty="0" smtClean="0"/>
              <a:t>Resulting From</a:t>
            </a:r>
          </a:p>
          <a:p>
            <a:pPr marL="0" indent="0" algn="ctr">
              <a:buNone/>
            </a:pPr>
            <a:endParaRPr lang="en-US" dirty="0" smtClean="0"/>
          </a:p>
          <a:p>
            <a:pPr marL="0" indent="0" algn="ctr">
              <a:buNone/>
            </a:pPr>
            <a:r>
              <a:rPr lang="en-US" dirty="0" smtClean="0"/>
              <a:t>Los Angeles Police Department’s</a:t>
            </a:r>
          </a:p>
          <a:p>
            <a:pPr marL="0" indent="0" algn="ctr">
              <a:buNone/>
            </a:pPr>
            <a:endParaRPr lang="en-US" dirty="0"/>
          </a:p>
          <a:p>
            <a:pPr marL="0" indent="0" algn="ctr">
              <a:buNone/>
            </a:pPr>
            <a:r>
              <a:rPr lang="en-US" dirty="0" smtClean="0"/>
              <a:t> Body Worn Camera Program</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3</a:t>
            </a:fld>
            <a:endParaRPr lang="en-US" dirty="0"/>
          </a:p>
        </p:txBody>
      </p:sp>
    </p:spTree>
    <p:extLst>
      <p:ext uri="{BB962C8B-B14F-4D97-AF65-F5344CB8AC3E}">
        <p14:creationId xmlns:p14="http://schemas.microsoft.com/office/powerpoint/2010/main" val="1576055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Training – Legal.</a:t>
            </a:r>
          </a:p>
          <a:p>
            <a:pPr lvl="1" algn="just"/>
            <a:r>
              <a:rPr lang="en-US" dirty="0"/>
              <a:t>“In our system, so long as the prosecutor has probable cause to believe that the accused committed an offense defined by statute, the decision whether or not to prosecute, and what charge to file or bring before a grand jury, generally rests entirely in his discretion</a:t>
            </a:r>
            <a:r>
              <a:rPr lang="en-US" dirty="0" smtClean="0"/>
              <a:t>.”</a:t>
            </a:r>
          </a:p>
          <a:p>
            <a:pPr lvl="1" algn="just"/>
            <a:r>
              <a:rPr lang="en-US" dirty="0"/>
              <a:t>“Within the limits set by the legislature’s constitutionally valid definition of chargeable offenses, ‘the conscious exercise of some selectivity in enforcement is not in itself a federal constitutional violation’ so long as ‘the selection was [not] deliberately based upon an unjustifiable standard such as race, religion, or other arbitrary classification.’  (Citation</a:t>
            </a:r>
            <a:r>
              <a:rPr lang="en-US" dirty="0" smtClean="0"/>
              <a:t>.)”</a:t>
            </a:r>
          </a:p>
          <a:p>
            <a:pPr lvl="1" algn="just"/>
            <a:r>
              <a:rPr lang="en-US" dirty="0"/>
              <a:t>“There is no doubt that the breadth of discretion that our country’s legal system vests in prosecuting attorneys carries with it the potential for both individual and institutional abuse.  And broad though that discretion may be, there are undoubtedly constitutional limits upon its exercise</a:t>
            </a:r>
            <a:r>
              <a:rPr lang="en-US" dirty="0" smtClean="0"/>
              <a:t>.”</a:t>
            </a:r>
          </a:p>
          <a:p>
            <a:pPr marL="457200" lvl="1" indent="0" algn="just">
              <a:buNone/>
            </a:pPr>
            <a:r>
              <a:rPr lang="en-US" i="1" dirty="0" smtClean="0"/>
              <a:t>Bordenkircher </a:t>
            </a:r>
            <a:r>
              <a:rPr lang="en-US" i="1" dirty="0"/>
              <a:t>v. Hayes</a:t>
            </a:r>
            <a:r>
              <a:rPr lang="en-US" dirty="0"/>
              <a:t> (1978) 434 U.S. 357, 364, 54 L. Ed. 2d 604, 611-12, 	98 S. Ct. 663, 668-69.</a:t>
            </a:r>
          </a:p>
          <a:p>
            <a:pPr marL="457200" lvl="1" indent="0" algn="just">
              <a:buNone/>
            </a:pPr>
            <a:endParaRPr lang="en-US" dirty="0"/>
          </a:p>
          <a:p>
            <a:pPr marL="457200" lvl="1" indent="0" algn="just">
              <a:buNone/>
            </a:pPr>
            <a:endParaRPr lang="en-US" dirty="0" smtClean="0"/>
          </a:p>
          <a:p>
            <a:pPr marL="0" indent="0">
              <a:buNone/>
            </a:pPr>
            <a:endParaRPr lang="en-US" dirty="0"/>
          </a:p>
          <a:p>
            <a:pPr marL="0" lvl="2" indent="0">
              <a:spcBef>
                <a:spcPts val="1000"/>
              </a:spcBef>
              <a:buNone/>
            </a:pPr>
            <a:endParaRPr lang="en-US" dirty="0"/>
          </a:p>
          <a:p>
            <a:pPr marL="0" lvl="2" indent="0">
              <a:spcBef>
                <a:spcPts val="1000"/>
              </a:spcBef>
              <a:buNone/>
            </a:pPr>
            <a:endParaRPr lang="en-US" dirty="0" smtClean="0"/>
          </a:p>
          <a:p>
            <a:pPr marL="0" lvl="2" indent="0">
              <a:spcBef>
                <a:spcPts val="1000"/>
              </a:spcBef>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30</a:t>
            </a:fld>
            <a:endParaRPr lang="en-US" dirty="0"/>
          </a:p>
        </p:txBody>
      </p:sp>
    </p:spTree>
    <p:extLst>
      <p:ext uri="{BB962C8B-B14F-4D97-AF65-F5344CB8AC3E}">
        <p14:creationId xmlns:p14="http://schemas.microsoft.com/office/powerpoint/2010/main" val="4239641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Solutions: Teamwork, Technology, Training &amp; Time</a:t>
            </a:r>
            <a:endParaRPr lang="en-US" dirty="0"/>
          </a:p>
        </p:txBody>
      </p:sp>
      <p:sp>
        <p:nvSpPr>
          <p:cNvPr id="3" name="Content Placeholder 2"/>
          <p:cNvSpPr>
            <a:spLocks noGrp="1"/>
          </p:cNvSpPr>
          <p:nvPr>
            <p:ph idx="1"/>
          </p:nvPr>
        </p:nvSpPr>
        <p:spPr/>
        <p:txBody>
          <a:bodyPr>
            <a:normAutofit lnSpcReduction="10000"/>
          </a:bodyPr>
          <a:lstStyle/>
          <a:p>
            <a:r>
              <a:rPr lang="en-US" dirty="0" smtClean="0"/>
              <a:t>Training – Legal.</a:t>
            </a:r>
          </a:p>
          <a:p>
            <a:pPr marL="457200" lvl="1" indent="0" algn="just">
              <a:buNone/>
            </a:pPr>
            <a:endParaRPr lang="en-US" dirty="0"/>
          </a:p>
          <a:p>
            <a:pPr lvl="1"/>
            <a:endParaRPr lang="en-US" dirty="0"/>
          </a:p>
          <a:p>
            <a:pPr lvl="1" algn="just"/>
            <a:r>
              <a:rPr lang="en-US" dirty="0"/>
              <a:t>“The prosecutor in a criminal case shall:  </a:t>
            </a:r>
          </a:p>
          <a:p>
            <a:pPr lvl="2" algn="just"/>
            <a:r>
              <a:rPr lang="en-US" dirty="0"/>
              <a:t>(a)	refrain from prosecuting a charge that the prosecutor knows is not supported by 	probable cause; </a:t>
            </a:r>
          </a:p>
          <a:p>
            <a:pPr lvl="2" algn="just"/>
            <a:r>
              <a:rPr lang="en-US" dirty="0"/>
              <a:t>(d)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a:p>
            <a:pPr marL="457200" lvl="1" indent="0" algn="just">
              <a:buNone/>
            </a:pPr>
            <a:endParaRPr lang="en-US" i="1" dirty="0"/>
          </a:p>
          <a:p>
            <a:pPr marL="457200" lvl="1" indent="0" algn="just">
              <a:buNone/>
            </a:pPr>
            <a:r>
              <a:rPr lang="en-US" i="1" dirty="0"/>
              <a:t>American Bar Association, Model Rules of Professional Conduct, Rule 3.8, Special Responsibilities of a Prosecutor</a:t>
            </a:r>
            <a:r>
              <a:rPr lang="en-US" dirty="0"/>
              <a:t>.</a:t>
            </a:r>
            <a:endParaRPr lang="en-US" i="1" dirty="0"/>
          </a:p>
          <a:p>
            <a:pPr marL="457200" lvl="1" indent="0" algn="just">
              <a:buNone/>
            </a:pPr>
            <a:endParaRPr lang="en-US" dirty="0" smtClean="0"/>
          </a:p>
          <a:p>
            <a:pPr marL="0" indent="0">
              <a:buNone/>
            </a:pPr>
            <a:endParaRPr lang="en-US" dirty="0"/>
          </a:p>
          <a:p>
            <a:pPr marL="0" lvl="2" indent="0">
              <a:spcBef>
                <a:spcPts val="1000"/>
              </a:spcBef>
              <a:buNone/>
            </a:pPr>
            <a:endParaRPr lang="en-US" dirty="0"/>
          </a:p>
          <a:p>
            <a:pPr marL="0" lvl="2" indent="0">
              <a:spcBef>
                <a:spcPts val="1000"/>
              </a:spcBef>
              <a:buNone/>
            </a:pPr>
            <a:endParaRPr lang="en-US" dirty="0" smtClean="0"/>
          </a:p>
          <a:p>
            <a:pPr marL="0" lvl="2" indent="0">
              <a:spcBef>
                <a:spcPts val="1000"/>
              </a:spcBef>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31</a:t>
            </a:fld>
            <a:endParaRPr lang="en-US" dirty="0"/>
          </a:p>
        </p:txBody>
      </p:sp>
    </p:spTree>
    <p:extLst>
      <p:ext uri="{BB962C8B-B14F-4D97-AF65-F5344CB8AC3E}">
        <p14:creationId xmlns:p14="http://schemas.microsoft.com/office/powerpoint/2010/main" val="1553404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Training &amp; Time</a:t>
            </a:r>
            <a:endParaRPr lang="en-US" dirty="0"/>
          </a:p>
        </p:txBody>
      </p:sp>
      <p:sp>
        <p:nvSpPr>
          <p:cNvPr id="3" name="Content Placeholder 2"/>
          <p:cNvSpPr>
            <a:spLocks noGrp="1"/>
          </p:cNvSpPr>
          <p:nvPr>
            <p:ph idx="1"/>
          </p:nvPr>
        </p:nvSpPr>
        <p:spPr/>
        <p:txBody>
          <a:bodyPr>
            <a:normAutofit/>
          </a:bodyPr>
          <a:lstStyle/>
          <a:p>
            <a:r>
              <a:rPr lang="en-US" dirty="0" smtClean="0"/>
              <a:t>Time.</a:t>
            </a:r>
          </a:p>
          <a:p>
            <a:endParaRPr lang="en-US" dirty="0"/>
          </a:p>
          <a:p>
            <a:pPr lvl="1"/>
            <a:r>
              <a:rPr lang="en-US" dirty="0" smtClean="0"/>
              <a:t>Prosecutors’ Center for Excellence: Recently repeated loose estimation that one position </a:t>
            </a:r>
            <a:r>
              <a:rPr lang="en-US" dirty="0" smtClean="0"/>
              <a:t>needed for </a:t>
            </a:r>
            <a:r>
              <a:rPr lang="en-US" dirty="0" smtClean="0"/>
              <a:t>every 100 cameras in the field.</a:t>
            </a:r>
          </a:p>
          <a:p>
            <a:pPr lvl="1"/>
            <a:endParaRPr lang="en-US" dirty="0"/>
          </a:p>
          <a:p>
            <a:pPr lvl="1"/>
            <a:r>
              <a:rPr lang="en-US" dirty="0" smtClean="0"/>
              <a:t>135 Minutes on Average Per Case X 79,853 Cases Per Year = 89.8 Full Time Equivalents.</a:t>
            </a:r>
          </a:p>
          <a:p>
            <a:pPr lvl="1"/>
            <a:endParaRPr lang="en-US" dirty="0"/>
          </a:p>
          <a:p>
            <a:pPr lvl="1"/>
            <a:r>
              <a:rPr lang="en-US" dirty="0" smtClean="0"/>
              <a:t>In Second Half of 2017, LACA Created Prosecution Technology Unit: 7 Attorneys, 7 Paralegals, 4 Interns</a:t>
            </a:r>
            <a:r>
              <a:rPr lang="en-US" dirty="0" smtClean="0"/>
              <a:t>.</a:t>
            </a:r>
          </a:p>
          <a:p>
            <a:pPr lvl="1"/>
            <a:r>
              <a:rPr lang="en-US" sz="1200" dirty="0"/>
              <a:t>*Until final report is published, numbers and statistics are not final.</a:t>
            </a:r>
          </a:p>
          <a:p>
            <a:pPr lvl="1"/>
            <a:endParaRPr lang="en-US" sz="1200" dirty="0" smtClean="0"/>
          </a:p>
          <a:p>
            <a:pPr marL="0" lvl="2" indent="0">
              <a:spcBef>
                <a:spcPts val="1000"/>
              </a:spcBef>
              <a:buNone/>
            </a:pPr>
            <a:endParaRPr lang="en-US" dirty="0"/>
          </a:p>
          <a:p>
            <a:pPr marL="0" lvl="2" indent="0">
              <a:spcBef>
                <a:spcPts val="1000"/>
              </a:spcBef>
              <a:buNone/>
            </a:pPr>
            <a:endParaRPr lang="en-US" dirty="0"/>
          </a:p>
          <a:p>
            <a:pPr marL="0" lvl="2" indent="0">
              <a:spcBef>
                <a:spcPts val="1000"/>
              </a:spcBef>
              <a:buNone/>
            </a:pPr>
            <a:endParaRPr lang="en-US" dirty="0"/>
          </a:p>
          <a:p>
            <a:pPr marL="0" lvl="2" indent="0">
              <a:spcBef>
                <a:spcPts val="1000"/>
              </a:spcBef>
              <a:buNone/>
            </a:pPr>
            <a:endParaRPr lang="en-US" dirty="0" smtClean="0"/>
          </a:p>
          <a:p>
            <a:pPr marL="0" lvl="2" indent="0">
              <a:spcBef>
                <a:spcPts val="1000"/>
              </a:spcBef>
              <a:buNone/>
            </a:pP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32</a:t>
            </a:fld>
            <a:endParaRPr lang="en-US" dirty="0"/>
          </a:p>
        </p:txBody>
      </p:sp>
    </p:spTree>
    <p:extLst>
      <p:ext uri="{BB962C8B-B14F-4D97-AF65-F5344CB8AC3E}">
        <p14:creationId xmlns:p14="http://schemas.microsoft.com/office/powerpoint/2010/main" val="673207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&amp; A</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t>
            </a:r>
          </a:p>
        </p:txBody>
      </p:sp>
      <p:sp>
        <p:nvSpPr>
          <p:cNvPr id="4" name="Slide Number Placeholder 3"/>
          <p:cNvSpPr>
            <a:spLocks noGrp="1"/>
          </p:cNvSpPr>
          <p:nvPr>
            <p:ph type="sldNum" sz="quarter" idx="12"/>
          </p:nvPr>
        </p:nvSpPr>
        <p:spPr/>
        <p:txBody>
          <a:bodyPr/>
          <a:lstStyle/>
          <a:p>
            <a:fld id="{5F4D9919-7030-4B7E-A75C-F5DCE934CE9E}" type="slidenum">
              <a:rPr lang="en-US" smtClean="0"/>
              <a:t>33</a:t>
            </a:fld>
            <a:endParaRPr lang="en-US" dirty="0"/>
          </a:p>
        </p:txBody>
      </p:sp>
    </p:spTree>
    <p:extLst>
      <p:ext uri="{BB962C8B-B14F-4D97-AF65-F5344CB8AC3E}">
        <p14:creationId xmlns:p14="http://schemas.microsoft.com/office/powerpoint/2010/main" val="1290521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0863"/>
            <a:ext cx="9144000" cy="2387600"/>
          </a:xfrm>
        </p:spPr>
        <p:txBody>
          <a:bodyPr>
            <a:normAutofit fontScale="90000"/>
          </a:bodyPr>
          <a:lstStyle/>
          <a:p>
            <a:r>
              <a:rPr lang="en-US" dirty="0"/>
              <a:t>Body Worn Camera Footage</a:t>
            </a:r>
            <a:br>
              <a:rPr lang="en-US" dirty="0"/>
            </a:br>
            <a:r>
              <a:rPr lang="en-US" dirty="0"/>
              <a:t>and the</a:t>
            </a:r>
            <a:br>
              <a:rPr lang="en-US" dirty="0"/>
            </a:br>
            <a:r>
              <a:rPr lang="en-US" dirty="0"/>
              <a:t> Prosecutor’s Decision to File</a:t>
            </a:r>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David </a:t>
            </a:r>
            <a:r>
              <a:rPr lang="en-US" dirty="0"/>
              <a:t>A. Bozanich, Deputy City Attorney, Prosecution Technology Unit, Los Angeles City Attorney’s Office, Los Angeles, </a:t>
            </a:r>
            <a:r>
              <a:rPr lang="en-US" dirty="0" smtClean="0"/>
              <a:t>CA</a:t>
            </a:r>
          </a:p>
          <a:p>
            <a:r>
              <a:rPr lang="en-US" dirty="0" smtClean="0">
                <a:hlinkClick r:id="rId2"/>
              </a:rPr>
              <a:t>david.bozanich@lacity.org</a:t>
            </a:r>
            <a:endParaRPr lang="en-US" dirty="0" smtClean="0"/>
          </a:p>
          <a:p>
            <a:endParaRPr lang="en-US" dirty="0"/>
          </a:p>
        </p:txBody>
      </p:sp>
      <p:sp>
        <p:nvSpPr>
          <p:cNvPr id="5" name="Subtitle 2"/>
          <p:cNvSpPr txBox="1">
            <a:spLocks/>
          </p:cNvSpPr>
          <p:nvPr/>
        </p:nvSpPr>
        <p:spPr>
          <a:xfrm>
            <a:off x="467592" y="6310745"/>
            <a:ext cx="11464636" cy="54725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p:txBody>
      </p:sp>
      <p:sp>
        <p:nvSpPr>
          <p:cNvPr id="4" name="Slide Number Placeholder 3"/>
          <p:cNvSpPr>
            <a:spLocks noGrp="1"/>
          </p:cNvSpPr>
          <p:nvPr>
            <p:ph type="sldNum" sz="quarter" idx="12"/>
          </p:nvPr>
        </p:nvSpPr>
        <p:spPr/>
        <p:txBody>
          <a:bodyPr/>
          <a:lstStyle/>
          <a:p>
            <a:fld id="{5F4D9919-7030-4B7E-A75C-F5DCE934CE9E}" type="slidenum">
              <a:rPr lang="en-US" smtClean="0"/>
              <a:t>34</a:t>
            </a:fld>
            <a:endParaRPr lang="en-US" dirty="0"/>
          </a:p>
        </p:txBody>
      </p:sp>
      <p:pic>
        <p:nvPicPr>
          <p:cNvPr id="6" name="Picture 5"/>
          <p:cNvPicPr>
            <a:picLocks noChangeAspect="1"/>
          </p:cNvPicPr>
          <p:nvPr/>
        </p:nvPicPr>
        <p:blipFill>
          <a:blip r:embed="rId3"/>
          <a:stretch>
            <a:fillRect/>
          </a:stretch>
        </p:blipFill>
        <p:spPr>
          <a:xfrm>
            <a:off x="5490386" y="5184372"/>
            <a:ext cx="1419048" cy="1400000"/>
          </a:xfrm>
          <a:prstGeom prst="rect">
            <a:avLst/>
          </a:prstGeom>
        </p:spPr>
      </p:pic>
    </p:spTree>
    <p:extLst>
      <p:ext uri="{BB962C8B-B14F-4D97-AF65-F5344CB8AC3E}">
        <p14:creationId xmlns:p14="http://schemas.microsoft.com/office/powerpoint/2010/main" val="106028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normAutofit/>
          </a:bodyPr>
          <a:lstStyle/>
          <a:p>
            <a:r>
              <a:rPr lang="en-US" dirty="0"/>
              <a:t>Los Angeles Police Department (“LAPD”).</a:t>
            </a:r>
          </a:p>
          <a:p>
            <a:endParaRPr lang="en-US" dirty="0"/>
          </a:p>
          <a:p>
            <a:pPr lvl="1"/>
            <a:r>
              <a:rPr lang="en-US" dirty="0"/>
              <a:t>Sworn Officers - 10,037</a:t>
            </a:r>
            <a:br>
              <a:rPr lang="en-US" dirty="0"/>
            </a:br>
            <a:r>
              <a:rPr lang="en-US" dirty="0"/>
              <a:t>Civilian Employees - 2,819</a:t>
            </a:r>
            <a:br>
              <a:rPr lang="en-US" dirty="0"/>
            </a:br>
            <a:r>
              <a:rPr lang="en-US" dirty="0"/>
              <a:t>City Population Approximation – 4,000,000</a:t>
            </a:r>
            <a:br>
              <a:rPr lang="en-US" dirty="0"/>
            </a:br>
            <a:r>
              <a:rPr lang="en-US" dirty="0"/>
              <a:t>Square miles – 468</a:t>
            </a:r>
          </a:p>
          <a:p>
            <a:pPr lvl="1"/>
            <a:endParaRPr lang="en-US" dirty="0"/>
          </a:p>
          <a:p>
            <a:pPr lvl="2"/>
            <a:r>
              <a:rPr lang="en-US" dirty="0"/>
              <a:t>as of 07/15/2018 per www.lapdonline.org</a:t>
            </a:r>
          </a:p>
          <a:p>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4</a:t>
            </a:fld>
            <a:endParaRPr lang="en-US" dirty="0"/>
          </a:p>
        </p:txBody>
      </p:sp>
    </p:spTree>
    <p:extLst>
      <p:ext uri="{BB962C8B-B14F-4D97-AF65-F5344CB8AC3E}">
        <p14:creationId xmlns:p14="http://schemas.microsoft.com/office/powerpoint/2010/main" val="1361951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normAutofit fontScale="92500"/>
          </a:bodyPr>
          <a:lstStyle/>
          <a:p>
            <a:r>
              <a:rPr lang="en-US" dirty="0" smtClean="0"/>
              <a:t>Los Angeles Police Department’s (“LAPD”) Body Worn Camera (“BWC”) Program.</a:t>
            </a:r>
            <a:endParaRPr lang="en-US" dirty="0"/>
          </a:p>
          <a:p>
            <a:endParaRPr lang="en-US" dirty="0"/>
          </a:p>
          <a:p>
            <a:pPr lvl="1"/>
            <a:r>
              <a:rPr lang="en-US" dirty="0"/>
              <a:t>Special Order No. 12, </a:t>
            </a:r>
            <a:r>
              <a:rPr lang="en-US" dirty="0" smtClean="0"/>
              <a:t>approved by civilian Board </a:t>
            </a:r>
            <a:r>
              <a:rPr lang="en-US" dirty="0"/>
              <a:t>of Police </a:t>
            </a:r>
            <a:r>
              <a:rPr lang="en-US" dirty="0" smtClean="0"/>
              <a:t>Commissioners, in 2015.</a:t>
            </a:r>
          </a:p>
          <a:p>
            <a:pPr marL="457200" lvl="1" indent="0">
              <a:buNone/>
            </a:pPr>
            <a:endParaRPr lang="en-US" dirty="0" smtClean="0"/>
          </a:p>
          <a:p>
            <a:pPr lvl="1"/>
            <a:r>
              <a:rPr lang="en-US" dirty="0" smtClean="0"/>
              <a:t>One</a:t>
            </a:r>
            <a:r>
              <a:rPr lang="en-US" dirty="0" smtClean="0"/>
              <a:t> </a:t>
            </a:r>
            <a:r>
              <a:rPr lang="en-US" dirty="0" smtClean="0"/>
              <a:t>of Six Bulleted Reasons for BWC Program is to “Collect Evidence for Use in Criminal Investigations and Prosecutions.”</a:t>
            </a:r>
            <a:endParaRPr lang="en-US" dirty="0"/>
          </a:p>
          <a:p>
            <a:pPr marL="457200" lvl="1" indent="0">
              <a:buNone/>
            </a:pPr>
            <a:endParaRPr lang="en-US" dirty="0"/>
          </a:p>
          <a:p>
            <a:pPr lvl="1"/>
            <a:r>
              <a:rPr lang="en-US" dirty="0"/>
              <a:t>Whereas the Los Angeles County District Attorney’s Office Prosecutes the Felony Crimes That Occur in the City and in the County of Los Angeles, the Los Angeles City Attorney’s Office Prosecutes the Misdemeanor Crimes That Occur in the City of Los Angeles.</a:t>
            </a:r>
          </a:p>
        </p:txBody>
      </p:sp>
      <p:sp>
        <p:nvSpPr>
          <p:cNvPr id="4" name="Slide Number Placeholder 3"/>
          <p:cNvSpPr>
            <a:spLocks noGrp="1"/>
          </p:cNvSpPr>
          <p:nvPr>
            <p:ph type="sldNum" sz="quarter" idx="12"/>
          </p:nvPr>
        </p:nvSpPr>
        <p:spPr/>
        <p:txBody>
          <a:bodyPr/>
          <a:lstStyle/>
          <a:p>
            <a:fld id="{5F4D9919-7030-4B7E-A75C-F5DCE934CE9E}" type="slidenum">
              <a:rPr lang="en-US" smtClean="0"/>
              <a:t>5</a:t>
            </a:fld>
            <a:endParaRPr lang="en-US" dirty="0"/>
          </a:p>
        </p:txBody>
      </p:sp>
    </p:spTree>
    <p:extLst>
      <p:ext uri="{BB962C8B-B14F-4D97-AF65-F5344CB8AC3E}">
        <p14:creationId xmlns:p14="http://schemas.microsoft.com/office/powerpoint/2010/main" val="2735062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normAutofit lnSpcReduction="10000"/>
          </a:bodyPr>
          <a:lstStyle/>
          <a:p>
            <a:r>
              <a:rPr lang="en-US" dirty="0" smtClean="0"/>
              <a:t>LAPD BWC Program.</a:t>
            </a:r>
            <a:endParaRPr lang="en-US" dirty="0"/>
          </a:p>
          <a:p>
            <a:endParaRPr lang="en-US" dirty="0"/>
          </a:p>
          <a:p>
            <a:pPr lvl="1"/>
            <a:r>
              <a:rPr lang="en-US" dirty="0" smtClean="0"/>
              <a:t>In June 2016, Los Angeles City Council Approved $69.6 Million Plan to Continue LAPD BWC Program.</a:t>
            </a:r>
          </a:p>
          <a:p>
            <a:pPr marL="457200" lvl="1" indent="0">
              <a:buNone/>
            </a:pPr>
            <a:endParaRPr lang="en-US" dirty="0" smtClean="0"/>
          </a:p>
          <a:p>
            <a:pPr lvl="1"/>
            <a:r>
              <a:rPr lang="en-US" dirty="0" smtClean="0"/>
              <a:t>Plan Funded Deployment of BWCs for 7000 Uniformed LAPD Officers.</a:t>
            </a:r>
            <a:endParaRPr lang="en-US" dirty="0"/>
          </a:p>
          <a:p>
            <a:pPr marL="457200" lvl="1" indent="0">
              <a:buNone/>
            </a:pPr>
            <a:endParaRPr lang="en-US" dirty="0"/>
          </a:p>
          <a:p>
            <a:pPr lvl="1"/>
            <a:r>
              <a:rPr lang="en-US" dirty="0" smtClean="0"/>
              <a:t>Deployment Done Division by Division (21 Area Divisions, as well as additional Specialized Divisions.)</a:t>
            </a:r>
          </a:p>
          <a:p>
            <a:pPr lvl="1"/>
            <a:endParaRPr lang="en-US" dirty="0"/>
          </a:p>
          <a:p>
            <a:pPr lvl="1"/>
            <a:r>
              <a:rPr lang="en-US" dirty="0" smtClean="0"/>
              <a:t>Deployment Considered Complete as of July 2018.</a:t>
            </a: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6</a:t>
            </a:fld>
            <a:endParaRPr lang="en-US" dirty="0"/>
          </a:p>
        </p:txBody>
      </p:sp>
    </p:spTree>
    <p:extLst>
      <p:ext uri="{BB962C8B-B14F-4D97-AF65-F5344CB8AC3E}">
        <p14:creationId xmlns:p14="http://schemas.microsoft.com/office/powerpoint/2010/main" val="1605938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lstStyle/>
          <a:p>
            <a:r>
              <a:rPr lang="en-US" dirty="0"/>
              <a:t>Los Angeles City Attorney’s Office (“LACA”):</a:t>
            </a:r>
          </a:p>
          <a:p>
            <a:endParaRPr lang="en-US" dirty="0"/>
          </a:p>
          <a:p>
            <a:pPr lvl="1"/>
            <a:r>
              <a:rPr lang="en-US" dirty="0"/>
              <a:t>Attorneys – </a:t>
            </a:r>
            <a:r>
              <a:rPr lang="en-US" dirty="0" smtClean="0"/>
              <a:t>553 (as of 11/15/2018.)</a:t>
            </a:r>
            <a:r>
              <a:rPr lang="en-US" dirty="0"/>
              <a:t/>
            </a:r>
            <a:br>
              <a:rPr lang="en-US" dirty="0"/>
            </a:br>
            <a:r>
              <a:rPr lang="en-US" dirty="0"/>
              <a:t>Practice Areas – Criminal, Civil, </a:t>
            </a:r>
            <a:r>
              <a:rPr lang="en-US" dirty="0" smtClean="0"/>
              <a:t>Municipal, Proprietary.</a:t>
            </a:r>
            <a:r>
              <a:rPr lang="en-US" dirty="0"/>
              <a:t/>
            </a:r>
            <a:br>
              <a:rPr lang="en-US" dirty="0"/>
            </a:br>
            <a:r>
              <a:rPr lang="en-US" dirty="0"/>
              <a:t>Prosecuting Attorneys – </a:t>
            </a:r>
            <a:r>
              <a:rPr lang="en-US" dirty="0" smtClean="0"/>
              <a:t>242 (as of 09/19/2018.)</a:t>
            </a:r>
            <a:r>
              <a:rPr lang="en-US" dirty="0"/>
              <a:t/>
            </a:r>
            <a:br>
              <a:rPr lang="en-US" dirty="0"/>
            </a:br>
            <a:r>
              <a:rPr lang="en-US" dirty="0"/>
              <a:t>Geographic Criminal Branches – </a:t>
            </a:r>
            <a:r>
              <a:rPr lang="en-US" dirty="0" smtClean="0"/>
              <a:t>6.</a:t>
            </a:r>
          </a:p>
          <a:p>
            <a:pPr marL="457200" lvl="1" indent="0">
              <a:buNone/>
            </a:pPr>
            <a:r>
              <a:rPr lang="en-US" dirty="0" smtClean="0"/>
              <a:t>    Specialized Units – 12 (including Gang &amp; Gun Prosecution, Family Violence, 	Consumer, Environmental &amp; Neighborhood Prosecutors).</a:t>
            </a:r>
            <a:endParaRPr lang="en-US" dirty="0"/>
          </a:p>
          <a:p>
            <a:pPr lvl="1"/>
            <a:endParaRPr lang="en-US" dirty="0"/>
          </a:p>
          <a:p>
            <a:pPr lvl="1"/>
            <a:r>
              <a:rPr lang="en-US" dirty="0" smtClean="0"/>
              <a:t>LACA </a:t>
            </a:r>
            <a:r>
              <a:rPr lang="en-US" dirty="0"/>
              <a:t>Reviewed </a:t>
            </a:r>
            <a:r>
              <a:rPr lang="en-US" dirty="0" smtClean="0"/>
              <a:t>79,853 Criminal Cases Per Year for Filing Consideration During Research Period (October 2015 – April 2018.) = Total 200,000+</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7</a:t>
            </a:fld>
            <a:endParaRPr lang="en-US" dirty="0"/>
          </a:p>
        </p:txBody>
      </p:sp>
    </p:spTree>
    <p:extLst>
      <p:ext uri="{BB962C8B-B14F-4D97-AF65-F5344CB8AC3E}">
        <p14:creationId xmlns:p14="http://schemas.microsoft.com/office/powerpoint/2010/main" val="585281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lstStyle/>
          <a:p>
            <a:r>
              <a:rPr lang="en-US" dirty="0"/>
              <a:t>Of, or in Addition to, the $69.6 Million Allocated by the Los Angeles City Council in June 2016, the Amount That Was Budgeted for the LACA Due to LAPD BWC Evidence in Criminal Investigations and Prosecutions Was:</a:t>
            </a:r>
          </a:p>
          <a:p>
            <a:endParaRPr lang="en-US" dirty="0"/>
          </a:p>
          <a:p>
            <a:endParaRPr lang="en-US" dirty="0"/>
          </a:p>
          <a:p>
            <a:pPr marL="0" indent="0">
              <a:buNone/>
            </a:pPr>
            <a:r>
              <a:rPr lang="en-US" dirty="0"/>
              <a:t>					</a:t>
            </a:r>
          </a:p>
          <a:p>
            <a:pPr lvl="1"/>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8</a:t>
            </a:fld>
            <a:endParaRPr lang="en-US" dirty="0"/>
          </a:p>
        </p:txBody>
      </p:sp>
    </p:spTree>
    <p:extLst>
      <p:ext uri="{BB962C8B-B14F-4D97-AF65-F5344CB8AC3E}">
        <p14:creationId xmlns:p14="http://schemas.microsoft.com/office/powerpoint/2010/main" val="240317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Subject</a:t>
            </a:r>
            <a:endParaRPr lang="en-US" dirty="0"/>
          </a:p>
        </p:txBody>
      </p:sp>
      <p:sp>
        <p:nvSpPr>
          <p:cNvPr id="3" name="Content Placeholder 2"/>
          <p:cNvSpPr>
            <a:spLocks noGrp="1"/>
          </p:cNvSpPr>
          <p:nvPr>
            <p:ph idx="1"/>
          </p:nvPr>
        </p:nvSpPr>
        <p:spPr/>
        <p:txBody>
          <a:bodyPr/>
          <a:lstStyle/>
          <a:p>
            <a:r>
              <a:rPr lang="en-US" dirty="0"/>
              <a:t>Of, or in Addition to, the $69.6 Million Allocated by the Los Angeles City Council in June 2016, the Amount That Was Budgeted for the LACA Due to LAPD BWC Evidence in Criminal Investigations and Prosecutions Was:</a:t>
            </a:r>
          </a:p>
          <a:p>
            <a:endParaRPr lang="en-US" dirty="0"/>
          </a:p>
          <a:p>
            <a:endParaRPr lang="en-US" dirty="0"/>
          </a:p>
          <a:p>
            <a:pPr marL="0" indent="0">
              <a:buNone/>
            </a:pPr>
            <a:r>
              <a:rPr lang="en-US" dirty="0"/>
              <a:t>					</a:t>
            </a:r>
            <a:r>
              <a:rPr lang="en-US" sz="8800" dirty="0" smtClean="0"/>
              <a:t>$ 0</a:t>
            </a:r>
            <a:endParaRPr lang="en-US" sz="8800" dirty="0"/>
          </a:p>
          <a:p>
            <a:pPr lvl="1"/>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4D9919-7030-4B7E-A75C-F5DCE934CE9E}" type="slidenum">
              <a:rPr lang="en-US" smtClean="0"/>
              <a:t>9</a:t>
            </a:fld>
            <a:endParaRPr lang="en-US" dirty="0"/>
          </a:p>
        </p:txBody>
      </p:sp>
    </p:spTree>
    <p:extLst>
      <p:ext uri="{BB962C8B-B14F-4D97-AF65-F5344CB8AC3E}">
        <p14:creationId xmlns:p14="http://schemas.microsoft.com/office/powerpoint/2010/main" val="181762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5642</TotalTime>
  <Words>2060</Words>
  <Application>Microsoft Office PowerPoint</Application>
  <PresentationFormat>Widescreen</PresentationFormat>
  <Paragraphs>373</Paragraphs>
  <Slides>34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Body Worn Camera Footage and the  Prosecutor’s Decision to File</vt:lpstr>
      <vt:lpstr>Outline.</vt:lpstr>
      <vt:lpstr>Research Subject</vt:lpstr>
      <vt:lpstr>Research Subject</vt:lpstr>
      <vt:lpstr>Research Subject</vt:lpstr>
      <vt:lpstr>Research Subject</vt:lpstr>
      <vt:lpstr>Research Subject</vt:lpstr>
      <vt:lpstr>Research Subject</vt:lpstr>
      <vt:lpstr>Research Subject</vt:lpstr>
      <vt:lpstr>Research Subject</vt:lpstr>
      <vt:lpstr>Research Subject</vt:lpstr>
      <vt:lpstr>Research Subject</vt:lpstr>
      <vt:lpstr>Research Study</vt:lpstr>
      <vt:lpstr>Research Study</vt:lpstr>
      <vt:lpstr>Research Study</vt:lpstr>
      <vt:lpstr>                                           Instrument</vt:lpstr>
      <vt:lpstr>Research Study</vt:lpstr>
      <vt:lpstr>Research Study</vt:lpstr>
      <vt:lpstr>Research Study</vt:lpstr>
      <vt:lpstr>Research Study</vt:lpstr>
      <vt:lpstr>Research Study</vt:lpstr>
      <vt:lpstr>Research Study</vt:lpstr>
      <vt:lpstr>Research Study</vt:lpstr>
      <vt:lpstr>Research Study</vt:lpstr>
      <vt:lpstr>Research Solutions: Teamwork, Technology, Training &amp; Time</vt:lpstr>
      <vt:lpstr>Research Solutions: Teamwork, Technology, Training &amp; Time</vt:lpstr>
      <vt:lpstr>Research Solutions: Teamwork, Technology, Training &amp; Time</vt:lpstr>
      <vt:lpstr>Research Solutions: Teamwork, Technology, Training &amp; Time</vt:lpstr>
      <vt:lpstr>Research Solutions: Teamwork, Technology, Training &amp; Time</vt:lpstr>
      <vt:lpstr>Research Solutions: Teamwork, Technology, Training &amp; Time</vt:lpstr>
      <vt:lpstr>Research Solutions: Teamwork, Technology, Training &amp; Time</vt:lpstr>
      <vt:lpstr>Technology, Training &amp; Time</vt:lpstr>
      <vt:lpstr>Q &amp; A</vt:lpstr>
      <vt:lpstr>Body Worn Camera Footage and the  Prosecutor’s Decision to File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Bozanich</dc:creator>
  <cp:lastModifiedBy>David Bozanich</cp:lastModifiedBy>
  <cp:revision>186</cp:revision>
  <dcterms:created xsi:type="dcterms:W3CDTF">2018-07-14T06:05:27Z</dcterms:created>
  <dcterms:modified xsi:type="dcterms:W3CDTF">2018-11-16T11:53:38Z</dcterms:modified>
</cp:coreProperties>
</file>